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Thin"/>
      <p:regular r:id="rId36"/>
      <p:bold r:id="rId37"/>
      <p:italic r:id="rId38"/>
      <p:boldItalic r:id="rId39"/>
    </p:embeddedFont>
    <p:embeddedFont>
      <p:font typeface="Roboto Black"/>
      <p:bold r:id="rId40"/>
      <p:boldItalic r:id="rId41"/>
    </p:embeddedFont>
    <p:embeddedFont>
      <p:font typeface="Roboto Medium"/>
      <p:regular r:id="rId42"/>
      <p:bold r:id="rId43"/>
      <p:italic r:id="rId44"/>
      <p:boldItalic r:id="rId45"/>
    </p:embeddedFont>
    <p:embeddedFont>
      <p:font typeface="Roboto"/>
      <p:regular r:id="rId46"/>
      <p:bold r:id="rId47"/>
      <p:italic r:id="rId48"/>
      <p:boldItalic r:id="rId49"/>
    </p:embeddedFont>
    <p:embeddedFont>
      <p:font typeface="Roboto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C72B6D-0502-4747-97C0-A4436C58F0C9}">
  <a:tblStyle styleId="{7BC72B6D-0502-4747-97C0-A4436C58F0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fntdata"/><Relationship Id="rId42" Type="http://schemas.openxmlformats.org/officeDocument/2006/relationships/font" Target="fonts/RobotoMedium-regular.fntdata"/><Relationship Id="rId41" Type="http://schemas.openxmlformats.org/officeDocument/2006/relationships/font" Target="fonts/RobotoBlack-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d5ce9eb8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d5ce9eb8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fd5ce9eb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fd5ce9eb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fd5ce9eb8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fd5ce9eb8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030998e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0030998e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030998e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0030998e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0030998ed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0030998ed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00357e66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00357e66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00357e66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00357e66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fd5ce9eb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fd5ce9eb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53.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image" Target="../media/image6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83.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81.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84.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7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9.png"/><Relationship Id="rId4" Type="http://schemas.openxmlformats.org/officeDocument/2006/relationships/image" Target="../media/image93.png"/><Relationship Id="rId9" Type="http://schemas.openxmlformats.org/officeDocument/2006/relationships/image" Target="../media/image86.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91.png"/><Relationship Id="rId8"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04.png"/><Relationship Id="rId5"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4.png"/><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7.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7.png"/><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7.png"/><Relationship Id="rId4" Type="http://schemas.openxmlformats.org/officeDocument/2006/relationships/image" Target="../media/image120.png"/><Relationship Id="rId5"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7.png"/><Relationship Id="rId4" Type="http://schemas.openxmlformats.org/officeDocument/2006/relationships/image" Target="../media/image1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7.png"/><Relationship Id="rId4" Type="http://schemas.openxmlformats.org/officeDocument/2006/relationships/image" Target="../media/image130.png"/><Relationship Id="rId5"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8.png"/><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108350"/>
            <a:ext cx="8595300" cy="3231600"/>
          </a:xfrm>
          <a:prstGeom prst="rect">
            <a:avLst/>
          </a:prstGeom>
        </p:spPr>
        <p:txBody>
          <a:bodyPr anchorCtr="0" anchor="t" bIns="91425" lIns="91425" spcFirstLastPara="1" rIns="91425" wrap="square" tIns="91425">
            <a:noAutofit/>
          </a:bodyPr>
          <a:lstStyle/>
          <a:p>
            <a:pPr indent="0" lvl="0" marL="0" rtl="0" algn="ctr">
              <a:lnSpc>
                <a:spcPct val="125000"/>
              </a:lnSpc>
              <a:spcBef>
                <a:spcPts val="1800"/>
              </a:spcBef>
              <a:spcAft>
                <a:spcPts val="0"/>
              </a:spcAft>
              <a:buNone/>
            </a:pPr>
            <a:r>
              <a:rPr b="1" lang="en">
                <a:solidFill>
                  <a:srgbClr val="CC0000"/>
                </a:solidFill>
                <a:highlight>
                  <a:srgbClr val="FFFFFF"/>
                </a:highlight>
                <a:latin typeface="Roboto"/>
                <a:ea typeface="Roboto"/>
                <a:cs typeface="Roboto"/>
                <a:sym typeface="Roboto"/>
              </a:rPr>
              <a:t>Red</a:t>
            </a:r>
            <a:r>
              <a:rPr b="1" lang="en">
                <a:solidFill>
                  <a:srgbClr val="24292F"/>
                </a:solidFill>
                <a:highlight>
                  <a:srgbClr val="FFFFFF"/>
                </a:highlight>
                <a:latin typeface="Roboto"/>
                <a:ea typeface="Roboto"/>
                <a:cs typeface="Roboto"/>
                <a:sym typeface="Roboto"/>
              </a:rPr>
              <a:t> </a:t>
            </a:r>
            <a:r>
              <a:rPr b="1" lang="en">
                <a:solidFill>
                  <a:srgbClr val="CC0000"/>
                </a:solidFill>
                <a:highlight>
                  <a:srgbClr val="FFFFFF"/>
                </a:highlight>
                <a:latin typeface="Roboto"/>
                <a:ea typeface="Roboto"/>
                <a:cs typeface="Roboto"/>
                <a:sym typeface="Roboto"/>
              </a:rPr>
              <a:t>Team</a:t>
            </a:r>
            <a:r>
              <a:rPr b="1" lang="en">
                <a:solidFill>
                  <a:srgbClr val="24292F"/>
                </a:solidFill>
                <a:highlight>
                  <a:srgbClr val="FFFFFF"/>
                </a:highlight>
                <a:latin typeface="Roboto"/>
                <a:ea typeface="Roboto"/>
                <a:cs typeface="Roboto"/>
                <a:sym typeface="Roboto"/>
              </a:rPr>
              <a:t> Vs. </a:t>
            </a:r>
            <a:r>
              <a:rPr b="1" lang="en">
                <a:solidFill>
                  <a:srgbClr val="3D85C6"/>
                </a:solidFill>
                <a:highlight>
                  <a:srgbClr val="FFFFFF"/>
                </a:highlight>
                <a:latin typeface="Roboto"/>
                <a:ea typeface="Roboto"/>
                <a:cs typeface="Roboto"/>
                <a:sym typeface="Roboto"/>
              </a:rPr>
              <a:t>Blue</a:t>
            </a:r>
            <a:r>
              <a:rPr b="1" lang="en">
                <a:solidFill>
                  <a:srgbClr val="24292F"/>
                </a:solidFill>
                <a:highlight>
                  <a:srgbClr val="FFFFFF"/>
                </a:highlight>
                <a:latin typeface="Roboto"/>
                <a:ea typeface="Roboto"/>
                <a:cs typeface="Roboto"/>
                <a:sym typeface="Roboto"/>
              </a:rPr>
              <a:t> </a:t>
            </a:r>
            <a:r>
              <a:rPr b="1" lang="en">
                <a:solidFill>
                  <a:srgbClr val="3D85C6"/>
                </a:solidFill>
                <a:highlight>
                  <a:srgbClr val="FFFFFF"/>
                </a:highlight>
                <a:latin typeface="Roboto"/>
                <a:ea typeface="Roboto"/>
                <a:cs typeface="Roboto"/>
                <a:sym typeface="Roboto"/>
              </a:rPr>
              <a:t>Team</a:t>
            </a:r>
            <a:r>
              <a:rPr b="1" lang="en">
                <a:solidFill>
                  <a:srgbClr val="24292F"/>
                </a:solidFill>
                <a:highlight>
                  <a:srgbClr val="FFFFFF"/>
                </a:highlight>
                <a:latin typeface="Roboto"/>
                <a:ea typeface="Roboto"/>
                <a:cs typeface="Roboto"/>
                <a:sym typeface="Roboto"/>
              </a:rPr>
              <a:t> Project</a:t>
            </a:r>
            <a:endParaRPr/>
          </a:p>
          <a:p>
            <a:pPr indent="0" lvl="0" marL="0" rtl="0" algn="ctr">
              <a:spcBef>
                <a:spcPts val="1200"/>
              </a:spcBef>
              <a:spcAft>
                <a:spcPts val="0"/>
              </a:spcAft>
              <a:buNone/>
            </a:pPr>
            <a:r>
              <a:rPr lang="en" sz="3200"/>
              <a:t>Capstone Engagement</a:t>
            </a:r>
            <a:endParaRPr sz="2700">
              <a:latin typeface="Roboto"/>
              <a:ea typeface="Roboto"/>
              <a:cs typeface="Roboto"/>
              <a:sym typeface="Roboto"/>
            </a:endParaRPr>
          </a:p>
          <a:p>
            <a:pPr indent="0" lvl="0" marL="0" rtl="0" algn="ctr">
              <a:spcBef>
                <a:spcPts val="1000"/>
              </a:spcBef>
              <a:spcAft>
                <a:spcPts val="0"/>
              </a:spcAft>
              <a:buNone/>
            </a:pPr>
            <a:r>
              <a:rPr lang="en" sz="2400">
                <a:latin typeface="Roboto"/>
                <a:ea typeface="Roboto"/>
                <a:cs typeface="Roboto"/>
                <a:sym typeface="Roboto"/>
              </a:rPr>
              <a:t>Assessment, Analysis, </a:t>
            </a:r>
            <a:br>
              <a:rPr lang="en" sz="2400">
                <a:latin typeface="Roboto"/>
                <a:ea typeface="Roboto"/>
                <a:cs typeface="Roboto"/>
                <a:sym typeface="Roboto"/>
              </a:rPr>
            </a:br>
            <a:r>
              <a:rPr lang="en" sz="2400">
                <a:latin typeface="Roboto"/>
                <a:ea typeface="Roboto"/>
                <a:cs typeface="Roboto"/>
                <a:sym typeface="Roboto"/>
              </a:rPr>
              <a:t>and Hardening of a Vulnerable System</a:t>
            </a:r>
            <a:endParaRPr sz="24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118" name="Shape 1118"/>
        <p:cNvGrpSpPr/>
        <p:nvPr/>
      </p:nvGrpSpPr>
      <p:grpSpPr>
        <a:xfrm>
          <a:off x="0" y="0"/>
          <a:ext cx="0" cy="0"/>
          <a:chOff x="0" y="0"/>
          <a:chExt cx="0" cy="0"/>
        </a:xfrm>
      </p:grpSpPr>
      <p:sp>
        <p:nvSpPr>
          <p:cNvPr id="1119" name="Google Shape;111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solidFill>
                  <a:schemeClr val="dk1"/>
                </a:solidFill>
              </a:rPr>
              <a:t>Unauthorized File Upload</a:t>
            </a:r>
            <a:endParaRPr/>
          </a:p>
        </p:txBody>
      </p:sp>
      <p:sp>
        <p:nvSpPr>
          <p:cNvPr id="1120" name="Google Shape;1120;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121" name="Google Shape;1121;p63"/>
          <p:cNvGrpSpPr/>
          <p:nvPr/>
        </p:nvGrpSpPr>
        <p:grpSpPr>
          <a:xfrm>
            <a:off x="845756" y="822678"/>
            <a:ext cx="533372" cy="533480"/>
            <a:chOff x="457200" y="1378813"/>
            <a:chExt cx="695400" cy="695450"/>
          </a:xfrm>
        </p:grpSpPr>
        <p:sp>
          <p:nvSpPr>
            <p:cNvPr id="1122" name="Google Shape;112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3" name="Google Shape;112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63"/>
          <p:cNvGrpSpPr/>
          <p:nvPr/>
        </p:nvGrpSpPr>
        <p:grpSpPr>
          <a:xfrm>
            <a:off x="4608931" y="822678"/>
            <a:ext cx="533372" cy="533480"/>
            <a:chOff x="457200" y="1378813"/>
            <a:chExt cx="695400" cy="695450"/>
          </a:xfrm>
        </p:grpSpPr>
        <p:sp>
          <p:nvSpPr>
            <p:cNvPr id="1125" name="Google Shape;112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6" name="Google Shape;112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3"/>
          <p:cNvSpPr txBox="1"/>
          <p:nvPr/>
        </p:nvSpPr>
        <p:spPr>
          <a:xfrm>
            <a:off x="1120125" y="875450"/>
            <a:ext cx="2371500" cy="3113700"/>
          </a:xfrm>
          <a:prstGeom prst="rect">
            <a:avLst/>
          </a:prstGeom>
          <a:noFill/>
          <a:ln>
            <a:noFill/>
          </a:ln>
        </p:spPr>
        <p:txBody>
          <a:bodyPr anchorCtr="0" anchor="t" bIns="182875" lIns="182875" spcFirstLastPara="1" rIns="182875" wrap="square" tIns="182875">
            <a:noAutofit/>
          </a:bodyPr>
          <a:lstStyle/>
          <a:p>
            <a:pPr indent="0" lvl="0" marL="457200" rtl="0" algn="l">
              <a:lnSpc>
                <a:spcPct val="115000"/>
              </a:lnSpc>
              <a:spcBef>
                <a:spcPts val="0"/>
              </a:spcBef>
              <a:spcAft>
                <a:spcPts val="0"/>
              </a:spcAft>
              <a:buClr>
                <a:srgbClr val="000000"/>
              </a:buClr>
              <a:buSzPts val="1100"/>
              <a:buFont typeface="Arial"/>
              <a:buNone/>
            </a:pPr>
            <a:r>
              <a:rPr b="1" lang="en" sz="1600">
                <a:latin typeface="Roboto"/>
                <a:ea typeface="Roboto"/>
                <a:cs typeface="Roboto"/>
                <a:sym typeface="Roboto"/>
              </a:rPr>
              <a:t>Tools &amp; Processes</a:t>
            </a:r>
            <a:endParaRPr b="1" sz="16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300">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Crack stolen credentials using a simple online hash tool. These credentials were then used to connect to WebDAV.</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Create a custom reverse shell payload with msfvenom.</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Upload shell to the server via WebDAV.</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28" name="Google Shape;1128;p63"/>
          <p:cNvSpPr txBox="1"/>
          <p:nvPr/>
        </p:nvSpPr>
        <p:spPr>
          <a:xfrm>
            <a:off x="4876400" y="875450"/>
            <a:ext cx="2428500" cy="2941200"/>
          </a:xfrm>
          <a:prstGeom prst="rect">
            <a:avLst/>
          </a:prstGeom>
          <a:noFill/>
          <a:ln>
            <a:noFill/>
          </a:ln>
        </p:spPr>
        <p:txBody>
          <a:bodyPr anchorCtr="0" anchor="t" bIns="182875" lIns="182875" spcFirstLastPara="1" rIns="182875" wrap="square" tIns="182875">
            <a:noAutofit/>
          </a:bodyPr>
          <a:lstStyle/>
          <a:p>
            <a:pPr indent="457200" lvl="0" marL="0" rtl="0" algn="l">
              <a:lnSpc>
                <a:spcPct val="115000"/>
              </a:lnSpc>
              <a:spcBef>
                <a:spcPts val="0"/>
              </a:spcBef>
              <a:spcAft>
                <a:spcPts val="0"/>
              </a:spcAft>
              <a:buClr>
                <a:srgbClr val="000000"/>
              </a:buClr>
              <a:buSzPts val="1100"/>
              <a:buFont typeface="Arial"/>
              <a:buNone/>
            </a:pPr>
            <a:r>
              <a:rPr b="1" lang="en" sz="1600">
                <a:latin typeface="Roboto"/>
                <a:ea typeface="Roboto"/>
                <a:cs typeface="Roboto"/>
                <a:sym typeface="Roboto"/>
              </a:rPr>
              <a:t>Achievements</a:t>
            </a:r>
            <a:endParaRPr b="1" sz="16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2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solidFill>
                  <a:schemeClr val="dk1"/>
                </a:solidFill>
                <a:latin typeface="Roboto"/>
                <a:ea typeface="Roboto"/>
                <a:cs typeface="Roboto"/>
                <a:sym typeface="Roboto"/>
              </a:rPr>
              <a:t>Using the credentials from the cracked hash, we are able to gain access to the WebDav connection.</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solidFill>
                  <a:schemeClr val="dk1"/>
                </a:solidFill>
                <a:latin typeface="Roboto"/>
                <a:ea typeface="Roboto"/>
                <a:cs typeface="Roboto"/>
                <a:sym typeface="Roboto"/>
              </a:rPr>
              <a:t>This unauthorized access allows us to upload malicious files, as well as removing important files from the server.</a:t>
            </a:r>
            <a:endParaRPr b="1" sz="13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132" name="Shape 1132"/>
        <p:cNvGrpSpPr/>
        <p:nvPr/>
      </p:nvGrpSpPr>
      <p:grpSpPr>
        <a:xfrm>
          <a:off x="0" y="0"/>
          <a:ext cx="0" cy="0"/>
          <a:chOff x="0" y="0"/>
          <a:chExt cx="0" cy="0"/>
        </a:xfrm>
      </p:grpSpPr>
      <p:sp>
        <p:nvSpPr>
          <p:cNvPr id="1133" name="Google Shape;113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solidFill>
                  <a:schemeClr val="dk1"/>
                </a:solidFill>
              </a:rPr>
              <a:t>Unauthorized File Upload</a:t>
            </a:r>
            <a:endParaRPr/>
          </a:p>
        </p:txBody>
      </p:sp>
      <p:sp>
        <p:nvSpPr>
          <p:cNvPr id="1134" name="Google Shape;1134;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135" name="Google Shape;1135;p64"/>
          <p:cNvGrpSpPr/>
          <p:nvPr/>
        </p:nvGrpSpPr>
        <p:grpSpPr>
          <a:xfrm>
            <a:off x="845756" y="822678"/>
            <a:ext cx="533372" cy="533480"/>
            <a:chOff x="457200" y="1378813"/>
            <a:chExt cx="695400" cy="695450"/>
          </a:xfrm>
        </p:grpSpPr>
        <p:sp>
          <p:nvSpPr>
            <p:cNvPr id="1136" name="Google Shape;113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7" name="Google Shape;113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4"/>
          <p:cNvSpPr txBox="1"/>
          <p:nvPr/>
        </p:nvSpPr>
        <p:spPr>
          <a:xfrm>
            <a:off x="745800" y="1432350"/>
            <a:ext cx="2371500" cy="2365800"/>
          </a:xfrm>
          <a:prstGeom prst="rect">
            <a:avLst/>
          </a:prstGeom>
          <a:noFill/>
          <a:ln>
            <a:noFill/>
          </a:ln>
        </p:spPr>
        <p:txBody>
          <a:bodyPr anchorCtr="0" anchor="t" bIns="182875" lIns="182875" spcFirstLastPara="1" rIns="182875" wrap="square" tIns="18287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latin typeface="Roboto"/>
                <a:ea typeface="Roboto"/>
                <a:cs typeface="Roboto"/>
                <a:sym typeface="Roboto"/>
              </a:rPr>
              <a:t>Uploading malicious files to the server can come with a lot of consequences.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One of the files uploaded to the server included a reverse shell script. A reverse shell script can allow an attacker to establish a meterpreter session with Target VM.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300">
              <a:latin typeface="Roboto"/>
              <a:ea typeface="Roboto"/>
              <a:cs typeface="Roboto"/>
              <a:sym typeface="Roboto"/>
            </a:endParaRPr>
          </a:p>
        </p:txBody>
      </p:sp>
      <p:pic>
        <p:nvPicPr>
          <p:cNvPr id="1139" name="Google Shape;1139;p64"/>
          <p:cNvPicPr preferRelativeResize="0"/>
          <p:nvPr/>
        </p:nvPicPr>
        <p:blipFill rotWithShape="1">
          <a:blip r:embed="rId3">
            <a:alphaModFix/>
          </a:blip>
          <a:srcRect b="13366" l="0" r="0" t="6498"/>
          <a:stretch/>
        </p:blipFill>
        <p:spPr>
          <a:xfrm>
            <a:off x="4148175" y="975075"/>
            <a:ext cx="4721600" cy="1249150"/>
          </a:xfrm>
          <a:prstGeom prst="rect">
            <a:avLst/>
          </a:prstGeom>
          <a:noFill/>
          <a:ln cap="flat" cmpd="sng" w="9525">
            <a:solidFill>
              <a:schemeClr val="dk1"/>
            </a:solidFill>
            <a:prstDash val="solid"/>
            <a:round/>
            <a:headEnd len="sm" w="sm" type="none"/>
            <a:tailEnd len="sm" w="sm" type="none"/>
          </a:ln>
        </p:spPr>
      </p:pic>
      <p:sp>
        <p:nvSpPr>
          <p:cNvPr id="1140" name="Google Shape;1140;p64"/>
          <p:cNvSpPr txBox="1"/>
          <p:nvPr/>
        </p:nvSpPr>
        <p:spPr>
          <a:xfrm>
            <a:off x="4521775" y="2177625"/>
            <a:ext cx="397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Discovery of directory with instructions on how to connect to WebDav server, along with Ryan’s password hash [above].</a:t>
            </a:r>
            <a:endParaRPr b="1" sz="600"/>
          </a:p>
        </p:txBody>
      </p:sp>
      <p:sp>
        <p:nvSpPr>
          <p:cNvPr id="1141" name="Google Shape;1141;p64"/>
          <p:cNvSpPr txBox="1"/>
          <p:nvPr/>
        </p:nvSpPr>
        <p:spPr>
          <a:xfrm>
            <a:off x="4521775" y="4012700"/>
            <a:ext cx="397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Picture [left] was captured before the attack. Picture [right] was captured after the malicious files were uploaded to the server.</a:t>
            </a:r>
            <a:endParaRPr b="1" sz="600"/>
          </a:p>
        </p:txBody>
      </p:sp>
      <p:pic>
        <p:nvPicPr>
          <p:cNvPr id="1142" name="Google Shape;1142;p64"/>
          <p:cNvPicPr preferRelativeResize="0"/>
          <p:nvPr/>
        </p:nvPicPr>
        <p:blipFill rotWithShape="1">
          <a:blip r:embed="rId4">
            <a:alphaModFix/>
          </a:blip>
          <a:srcRect b="6899" l="0" r="14067" t="14255"/>
          <a:stretch/>
        </p:blipFill>
        <p:spPr>
          <a:xfrm>
            <a:off x="3968427" y="2665600"/>
            <a:ext cx="2194623" cy="1304625"/>
          </a:xfrm>
          <a:prstGeom prst="rect">
            <a:avLst/>
          </a:prstGeom>
          <a:noFill/>
          <a:ln cap="flat" cmpd="sng" w="9525">
            <a:solidFill>
              <a:schemeClr val="dk1"/>
            </a:solidFill>
            <a:prstDash val="solid"/>
            <a:round/>
            <a:headEnd len="sm" w="sm" type="none"/>
            <a:tailEnd len="sm" w="sm" type="none"/>
          </a:ln>
        </p:spPr>
      </p:pic>
      <p:pic>
        <p:nvPicPr>
          <p:cNvPr id="1143" name="Google Shape;1143;p64"/>
          <p:cNvPicPr preferRelativeResize="0"/>
          <p:nvPr/>
        </p:nvPicPr>
        <p:blipFill rotWithShape="1">
          <a:blip r:embed="rId5">
            <a:alphaModFix/>
          </a:blip>
          <a:srcRect b="6985" l="0" r="14420" t="0"/>
          <a:stretch/>
        </p:blipFill>
        <p:spPr>
          <a:xfrm>
            <a:off x="6798432" y="2665600"/>
            <a:ext cx="2089993" cy="13046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147" name="Shape 1147"/>
        <p:cNvGrpSpPr/>
        <p:nvPr/>
      </p:nvGrpSpPr>
      <p:grpSpPr>
        <a:xfrm>
          <a:off x="0" y="0"/>
          <a:ext cx="0" cy="0"/>
          <a:chOff x="0" y="0"/>
          <a:chExt cx="0" cy="0"/>
        </a:xfrm>
      </p:grpSpPr>
      <p:sp>
        <p:nvSpPr>
          <p:cNvPr id="1148" name="Google Shape;1148;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rPr>
              <a:t>Remote Code Execution</a:t>
            </a:r>
            <a:endParaRPr/>
          </a:p>
        </p:txBody>
      </p:sp>
      <p:sp>
        <p:nvSpPr>
          <p:cNvPr id="1149" name="Google Shape;1149;p65"/>
          <p:cNvSpPr txBox="1"/>
          <p:nvPr>
            <p:ph idx="2" type="subTitle"/>
          </p:nvPr>
        </p:nvSpPr>
        <p:spPr>
          <a:xfrm>
            <a:off x="-1647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65"/>
          <p:cNvSpPr txBox="1"/>
          <p:nvPr/>
        </p:nvSpPr>
        <p:spPr>
          <a:xfrm>
            <a:off x="1410075" y="947224"/>
            <a:ext cx="2371500" cy="3154200"/>
          </a:xfrm>
          <a:prstGeom prst="rect">
            <a:avLst/>
          </a:prstGeom>
          <a:noFill/>
          <a:ln>
            <a:noFill/>
          </a:ln>
        </p:spPr>
        <p:txBody>
          <a:bodyPr anchorCtr="0" anchor="t" bIns="182875" lIns="182875" spcFirstLastPara="1" rIns="182875" wrap="square" tIns="182875">
            <a:noAutofit/>
          </a:bodyPr>
          <a:lstStyle/>
          <a:p>
            <a:pPr indent="0" lvl="0" marL="457200" rtl="0" algn="l">
              <a:lnSpc>
                <a:spcPct val="115000"/>
              </a:lnSpc>
              <a:spcBef>
                <a:spcPts val="0"/>
              </a:spcBef>
              <a:spcAft>
                <a:spcPts val="0"/>
              </a:spcAft>
              <a:buNone/>
            </a:pPr>
            <a:r>
              <a:rPr b="1" lang="en" sz="1600">
                <a:latin typeface="Roboto"/>
                <a:ea typeface="Roboto"/>
                <a:cs typeface="Roboto"/>
                <a:sym typeface="Roboto"/>
              </a:rPr>
              <a:t>Tools &amp; Processes</a:t>
            </a:r>
            <a:endParaRPr b="1" sz="16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Navigate to the webpage and click on the uploaded shell.</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Establish a meterpreter session with the Target VM using msfconsole.</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Use shell to explore and compromise the Target VM.</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1" name="Google Shape;1151;p65"/>
          <p:cNvGrpSpPr/>
          <p:nvPr/>
        </p:nvGrpSpPr>
        <p:grpSpPr>
          <a:xfrm>
            <a:off x="1142981" y="887903"/>
            <a:ext cx="533372" cy="533480"/>
            <a:chOff x="457200" y="1378813"/>
            <a:chExt cx="695400" cy="695450"/>
          </a:xfrm>
        </p:grpSpPr>
        <p:sp>
          <p:nvSpPr>
            <p:cNvPr id="1152" name="Google Shape;1152;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3" name="Google Shape;1153;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65"/>
          <p:cNvGrpSpPr/>
          <p:nvPr/>
        </p:nvGrpSpPr>
        <p:grpSpPr>
          <a:xfrm>
            <a:off x="4524356" y="887903"/>
            <a:ext cx="533372" cy="533480"/>
            <a:chOff x="457200" y="1378813"/>
            <a:chExt cx="695400" cy="695450"/>
          </a:xfrm>
        </p:grpSpPr>
        <p:sp>
          <p:nvSpPr>
            <p:cNvPr id="1155" name="Google Shape;1155;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6" name="Google Shape;115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65"/>
          <p:cNvSpPr txBox="1"/>
          <p:nvPr/>
        </p:nvSpPr>
        <p:spPr>
          <a:xfrm>
            <a:off x="4791450" y="947225"/>
            <a:ext cx="2428500" cy="3154200"/>
          </a:xfrm>
          <a:prstGeom prst="rect">
            <a:avLst/>
          </a:prstGeom>
          <a:noFill/>
          <a:ln>
            <a:noFill/>
          </a:ln>
        </p:spPr>
        <p:txBody>
          <a:bodyPr anchorCtr="0" anchor="t" bIns="182875" lIns="182875" spcFirstLastPara="1" rIns="182875" wrap="square" tIns="182875">
            <a:noAutofit/>
          </a:bodyPr>
          <a:lstStyle/>
          <a:p>
            <a:pPr indent="457200" lvl="0" marL="0" rtl="0" algn="l">
              <a:lnSpc>
                <a:spcPct val="115000"/>
              </a:lnSpc>
              <a:spcBef>
                <a:spcPts val="0"/>
              </a:spcBef>
              <a:spcAft>
                <a:spcPts val="0"/>
              </a:spcAft>
              <a:buNone/>
            </a:pPr>
            <a:r>
              <a:rPr b="1" lang="en" sz="1600">
                <a:latin typeface="Roboto"/>
                <a:ea typeface="Roboto"/>
                <a:cs typeface="Roboto"/>
                <a:sym typeface="Roboto"/>
              </a:rPr>
              <a:t>Achievements</a:t>
            </a:r>
            <a:endParaRPr b="1" sz="16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Leveraging the RCE allows us to open a Meterpreter shell to the target.</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Once on the target, the full file system is available for exploration.</a:t>
            </a:r>
            <a:endParaRPr sz="13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161" name="Shape 1161"/>
        <p:cNvGrpSpPr/>
        <p:nvPr/>
      </p:nvGrpSpPr>
      <p:grpSpPr>
        <a:xfrm>
          <a:off x="0" y="0"/>
          <a:ext cx="0" cy="0"/>
          <a:chOff x="0" y="0"/>
          <a:chExt cx="0" cy="0"/>
        </a:xfrm>
      </p:grpSpPr>
      <p:sp>
        <p:nvSpPr>
          <p:cNvPr id="1162" name="Google Shape;116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solidFill>
                  <a:schemeClr val="dk1"/>
                </a:solidFill>
              </a:rPr>
              <a:t>Remote Code Execution</a:t>
            </a:r>
            <a:endParaRPr/>
          </a:p>
        </p:txBody>
      </p:sp>
      <p:sp>
        <p:nvSpPr>
          <p:cNvPr id="1163" name="Google Shape;1163;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164" name="Google Shape;1164;p66"/>
          <p:cNvGrpSpPr/>
          <p:nvPr/>
        </p:nvGrpSpPr>
        <p:grpSpPr>
          <a:xfrm>
            <a:off x="845756" y="898878"/>
            <a:ext cx="533372" cy="533480"/>
            <a:chOff x="457200" y="1378813"/>
            <a:chExt cx="695400" cy="695450"/>
          </a:xfrm>
        </p:grpSpPr>
        <p:sp>
          <p:nvSpPr>
            <p:cNvPr id="1165" name="Google Shape;1165;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6" name="Google Shape;1166;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66"/>
          <p:cNvSpPr txBox="1"/>
          <p:nvPr/>
        </p:nvSpPr>
        <p:spPr>
          <a:xfrm>
            <a:off x="1126800" y="1432350"/>
            <a:ext cx="2371500" cy="2365800"/>
          </a:xfrm>
          <a:prstGeom prst="rect">
            <a:avLst/>
          </a:prstGeom>
          <a:noFill/>
          <a:ln>
            <a:noFill/>
          </a:ln>
        </p:spPr>
        <p:txBody>
          <a:bodyPr anchorCtr="0" anchor="t" bIns="182875" lIns="182875" spcFirstLastPara="1" rIns="182875" wrap="square" tIns="182875">
            <a:noAutofit/>
          </a:bodyPr>
          <a:lstStyle/>
          <a:p>
            <a:pPr indent="-304800" lvl="0" marL="457200" rtl="0" algn="l">
              <a:lnSpc>
                <a:spcPct val="115000"/>
              </a:lnSpc>
              <a:spcBef>
                <a:spcPts val="0"/>
              </a:spcBef>
              <a:spcAft>
                <a:spcPts val="0"/>
              </a:spcAft>
              <a:buSzPts val="1200"/>
              <a:buFont typeface="Roboto"/>
              <a:buChar char="●"/>
            </a:pPr>
            <a:r>
              <a:rPr lang="en" sz="1300">
                <a:solidFill>
                  <a:schemeClr val="dk1"/>
                </a:solidFill>
                <a:latin typeface="Roboto"/>
                <a:ea typeface="Roboto"/>
                <a:cs typeface="Roboto"/>
                <a:sym typeface="Roboto"/>
              </a:rPr>
              <a:t>Achieving a shell on the target allows us to display all files and capture the flag. </a:t>
            </a:r>
            <a:endParaRPr sz="1300">
              <a:solidFill>
                <a:schemeClr val="dk1"/>
              </a:solidFill>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300">
                <a:solidFill>
                  <a:schemeClr val="dk1"/>
                </a:solidFill>
                <a:latin typeface="Roboto"/>
                <a:ea typeface="Roboto"/>
                <a:cs typeface="Roboto"/>
                <a:sym typeface="Roboto"/>
              </a:rPr>
              <a:t>Although, there how many things a malicious hacker can do once a reverse shell is established on the Target VM.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68" name="Google Shape;1168;p66"/>
          <p:cNvSpPr txBox="1"/>
          <p:nvPr/>
        </p:nvSpPr>
        <p:spPr>
          <a:xfrm>
            <a:off x="5647075" y="2466675"/>
            <a:ext cx="1723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Meterpreter session established [above].</a:t>
            </a:r>
            <a:endParaRPr b="1" sz="600"/>
          </a:p>
        </p:txBody>
      </p:sp>
      <p:sp>
        <p:nvSpPr>
          <p:cNvPr id="1169" name="Google Shape;1169;p66"/>
          <p:cNvSpPr txBox="1"/>
          <p:nvPr/>
        </p:nvSpPr>
        <p:spPr>
          <a:xfrm>
            <a:off x="5084425" y="3404850"/>
            <a:ext cx="2849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A meterpreter session allowed us to achieve a shell on the target [above].</a:t>
            </a:r>
            <a:endParaRPr b="1" sz="600"/>
          </a:p>
        </p:txBody>
      </p:sp>
      <p:pic>
        <p:nvPicPr>
          <p:cNvPr id="1170" name="Google Shape;1170;p66"/>
          <p:cNvPicPr preferRelativeResize="0"/>
          <p:nvPr/>
        </p:nvPicPr>
        <p:blipFill rotWithShape="1">
          <a:blip r:embed="rId3">
            <a:alphaModFix/>
          </a:blip>
          <a:srcRect b="0" l="0" r="30996" t="0"/>
          <a:stretch/>
        </p:blipFill>
        <p:spPr>
          <a:xfrm>
            <a:off x="4979287" y="822675"/>
            <a:ext cx="3059376" cy="1685175"/>
          </a:xfrm>
          <a:prstGeom prst="rect">
            <a:avLst/>
          </a:prstGeom>
          <a:noFill/>
          <a:ln cap="flat" cmpd="sng" w="19050">
            <a:solidFill>
              <a:schemeClr val="dk1"/>
            </a:solidFill>
            <a:prstDash val="solid"/>
            <a:round/>
            <a:headEnd len="sm" w="sm" type="none"/>
            <a:tailEnd len="sm" w="sm" type="none"/>
          </a:ln>
        </p:spPr>
      </p:pic>
      <p:pic>
        <p:nvPicPr>
          <p:cNvPr id="1171" name="Google Shape;1171;p66"/>
          <p:cNvPicPr preferRelativeResize="0"/>
          <p:nvPr/>
        </p:nvPicPr>
        <p:blipFill rotWithShape="1">
          <a:blip r:embed="rId4">
            <a:alphaModFix/>
          </a:blip>
          <a:srcRect b="0" l="0" r="54443" t="0"/>
          <a:stretch/>
        </p:blipFill>
        <p:spPr>
          <a:xfrm>
            <a:off x="5848483" y="2796813"/>
            <a:ext cx="1320992" cy="657587"/>
          </a:xfrm>
          <a:prstGeom prst="rect">
            <a:avLst/>
          </a:prstGeom>
          <a:noFill/>
          <a:ln cap="flat" cmpd="sng" w="19050">
            <a:solidFill>
              <a:schemeClr val="dk1"/>
            </a:solidFill>
            <a:prstDash val="solid"/>
            <a:round/>
            <a:headEnd len="sm" w="sm" type="none"/>
            <a:tailEnd len="sm" w="sm" type="none"/>
          </a:ln>
        </p:spPr>
      </p:pic>
      <p:pic>
        <p:nvPicPr>
          <p:cNvPr id="1172" name="Google Shape;1172;p66"/>
          <p:cNvPicPr preferRelativeResize="0"/>
          <p:nvPr/>
        </p:nvPicPr>
        <p:blipFill rotWithShape="1">
          <a:blip r:embed="rId5">
            <a:alphaModFix/>
          </a:blip>
          <a:srcRect b="75368" l="0" r="0" t="0"/>
          <a:stretch/>
        </p:blipFill>
        <p:spPr>
          <a:xfrm>
            <a:off x="4712050" y="3750175"/>
            <a:ext cx="1392642" cy="764199"/>
          </a:xfrm>
          <a:prstGeom prst="rect">
            <a:avLst/>
          </a:prstGeom>
          <a:noFill/>
          <a:ln cap="flat" cmpd="sng" w="19050">
            <a:solidFill>
              <a:schemeClr val="dk1"/>
            </a:solidFill>
            <a:prstDash val="solid"/>
            <a:round/>
            <a:headEnd len="sm" w="sm" type="none"/>
            <a:tailEnd len="sm" w="sm" type="none"/>
          </a:ln>
        </p:spPr>
      </p:pic>
      <p:pic>
        <p:nvPicPr>
          <p:cNvPr id="1173" name="Google Shape;1173;p66"/>
          <p:cNvPicPr preferRelativeResize="0"/>
          <p:nvPr/>
        </p:nvPicPr>
        <p:blipFill rotWithShape="1">
          <a:blip r:embed="rId5">
            <a:alphaModFix/>
          </a:blip>
          <a:srcRect b="2316" l="0" r="0" t="88253"/>
          <a:stretch/>
        </p:blipFill>
        <p:spPr>
          <a:xfrm>
            <a:off x="6494859" y="3977400"/>
            <a:ext cx="1996591" cy="419475"/>
          </a:xfrm>
          <a:prstGeom prst="rect">
            <a:avLst/>
          </a:prstGeom>
          <a:noFill/>
          <a:ln cap="flat" cmpd="sng" w="19050">
            <a:solidFill>
              <a:schemeClr val="dk1"/>
            </a:solidFill>
            <a:prstDash val="solid"/>
            <a:round/>
            <a:headEnd len="sm" w="sm" type="none"/>
            <a:tailEnd len="sm" w="sm" type="none"/>
          </a:ln>
        </p:spPr>
      </p:pic>
      <p:sp>
        <p:nvSpPr>
          <p:cNvPr id="1174" name="Google Shape;1174;p66"/>
          <p:cNvSpPr txBox="1"/>
          <p:nvPr/>
        </p:nvSpPr>
        <p:spPr>
          <a:xfrm>
            <a:off x="4695925" y="4469150"/>
            <a:ext cx="362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Running shell commands on the target allowed us to find and capture the flag (flag.txt) [above]</a:t>
            </a:r>
            <a:endParaRPr b="1"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178" name="Shape 1178"/>
        <p:cNvGrpSpPr/>
        <p:nvPr/>
      </p:nvGrpSpPr>
      <p:grpSpPr>
        <a:xfrm>
          <a:off x="0" y="0"/>
          <a:ext cx="0" cy="0"/>
          <a:chOff x="0" y="0"/>
          <a:chExt cx="0" cy="0"/>
        </a:xfrm>
      </p:grpSpPr>
      <p:pic>
        <p:nvPicPr>
          <p:cNvPr id="1179" name="Google Shape;1179;p6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0" name="Google Shape;1180;p6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a:p>
            <a:pPr indent="0" lvl="0" marL="0" rtl="0" algn="ctr">
              <a:spcBef>
                <a:spcPts val="0"/>
              </a:spcBef>
              <a:spcAft>
                <a:spcPts val="0"/>
              </a:spcAft>
              <a:buNone/>
            </a:pPr>
            <a:r>
              <a:rPr lang="en" sz="3400">
                <a:latin typeface="Roboto Light"/>
                <a:ea typeface="Roboto Light"/>
                <a:cs typeface="Roboto Light"/>
                <a:sym typeface="Roboto Light"/>
              </a:rPr>
              <a:t>(Kibana)</a:t>
            </a:r>
            <a:endParaRPr sz="3400">
              <a:latin typeface="Roboto Light"/>
              <a:ea typeface="Roboto Light"/>
              <a:cs typeface="Roboto Light"/>
              <a:sym typeface="Roboto Light"/>
            </a:endParaRPr>
          </a:p>
        </p:txBody>
      </p:sp>
      <p:sp>
        <p:nvSpPr>
          <p:cNvPr id="1181" name="Google Shape;1181;p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185" name="Shape 1185"/>
        <p:cNvGrpSpPr/>
        <p:nvPr/>
      </p:nvGrpSpPr>
      <p:grpSpPr>
        <a:xfrm>
          <a:off x="0" y="0"/>
          <a:ext cx="0" cy="0"/>
          <a:chOff x="0" y="0"/>
          <a:chExt cx="0" cy="0"/>
        </a:xfrm>
      </p:grpSpPr>
      <p:sp>
        <p:nvSpPr>
          <p:cNvPr id="1186" name="Google Shape;1186;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87" name="Google Shape;1187;p68"/>
          <p:cNvSpPr txBox="1"/>
          <p:nvPr/>
        </p:nvSpPr>
        <p:spPr>
          <a:xfrm>
            <a:off x="997900" y="815425"/>
            <a:ext cx="7059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A considerable amount of data is available in the logs. </a:t>
            </a:r>
            <a:endParaRPr b="1" sz="1600">
              <a:solidFill>
                <a:schemeClr val="lt1"/>
              </a:solidFill>
              <a:latin typeface="Roboto"/>
              <a:ea typeface="Roboto"/>
              <a:cs typeface="Roboto"/>
              <a:sym typeface="Roboto"/>
            </a:endParaRPr>
          </a:p>
          <a:p>
            <a:pPr indent="0" lvl="0" marL="0" rtl="0" algn="l">
              <a:spcBef>
                <a:spcPts val="0"/>
              </a:spcBef>
              <a:spcAft>
                <a:spcPts val="0"/>
              </a:spcAft>
              <a:buNone/>
            </a:pPr>
            <a:r>
              <a:t/>
            </a:r>
            <a:endParaRPr b="1" sz="1600">
              <a:solidFill>
                <a:schemeClr val="lt1"/>
              </a:solidFill>
              <a:latin typeface="Roboto"/>
              <a:ea typeface="Roboto"/>
              <a:cs typeface="Roboto"/>
              <a:sym typeface="Roboto"/>
            </a:endParaRPr>
          </a:p>
          <a:p>
            <a:pPr indent="0" lvl="0" marL="0" rtl="0" algn="l">
              <a:spcBef>
                <a:spcPts val="0"/>
              </a:spcBef>
              <a:spcAft>
                <a:spcPts val="0"/>
              </a:spcAft>
              <a:buNone/>
            </a:pPr>
            <a:r>
              <a:rPr b="1" lang="en" sz="1600">
                <a:solidFill>
                  <a:schemeClr val="lt1"/>
                </a:solidFill>
                <a:latin typeface="Roboto"/>
                <a:ea typeface="Roboto"/>
                <a:cs typeface="Roboto"/>
                <a:sym typeface="Roboto"/>
              </a:rPr>
              <a:t>We are able to view these logs with Kibana.</a:t>
            </a:r>
            <a:endParaRPr b="1" sz="1600">
              <a:solidFill>
                <a:schemeClr val="lt1"/>
              </a:solidFill>
              <a:latin typeface="Roboto"/>
              <a:ea typeface="Roboto"/>
              <a:cs typeface="Roboto"/>
              <a:sym typeface="Roboto"/>
            </a:endParaRPr>
          </a:p>
          <a:p>
            <a:pPr indent="0" lvl="0" marL="0" rtl="0" algn="l">
              <a:spcBef>
                <a:spcPts val="0"/>
              </a:spcBef>
              <a:spcAft>
                <a:spcPts val="0"/>
              </a:spcAft>
              <a:buNone/>
            </a:pPr>
            <a:r>
              <a:t/>
            </a:r>
            <a:endParaRPr b="1" sz="1600">
              <a:solidFill>
                <a:schemeClr val="lt1"/>
              </a:solidFill>
              <a:latin typeface="Roboto"/>
              <a:ea typeface="Roboto"/>
              <a:cs typeface="Roboto"/>
              <a:sym typeface="Roboto"/>
            </a:endParaRPr>
          </a:p>
          <a:p>
            <a:pPr indent="0" lvl="0" marL="0" rtl="0" algn="l">
              <a:spcBef>
                <a:spcPts val="0"/>
              </a:spcBef>
              <a:spcAft>
                <a:spcPts val="0"/>
              </a:spcAft>
              <a:buNone/>
            </a:pPr>
            <a:r>
              <a:rPr b="1" lang="en" sz="1600">
                <a:solidFill>
                  <a:schemeClr val="lt1"/>
                </a:solidFill>
                <a:latin typeface="Roboto"/>
                <a:ea typeface="Roboto"/>
                <a:cs typeface="Roboto"/>
                <a:sym typeface="Roboto"/>
              </a:rPr>
              <a:t>Specifically, evidence of the following was obtained upon inspection:</a:t>
            </a:r>
            <a:endParaRPr b="1" sz="1800">
              <a:solidFill>
                <a:schemeClr val="lt1"/>
              </a:solidFill>
              <a:latin typeface="Roboto"/>
              <a:ea typeface="Roboto"/>
              <a:cs typeface="Roboto"/>
              <a:sym typeface="Roboto"/>
            </a:endParaRPr>
          </a:p>
        </p:txBody>
      </p:sp>
      <p:sp>
        <p:nvSpPr>
          <p:cNvPr id="1188" name="Google Shape;1188;p68"/>
          <p:cNvSpPr txBox="1"/>
          <p:nvPr/>
        </p:nvSpPr>
        <p:spPr>
          <a:xfrm>
            <a:off x="1074100" y="2406100"/>
            <a:ext cx="5813100" cy="1550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Roboto"/>
              <a:buChar char="●"/>
            </a:pPr>
            <a:r>
              <a:rPr b="1" lang="en" sz="1300">
                <a:solidFill>
                  <a:schemeClr val="lt1"/>
                </a:solidFill>
                <a:latin typeface="Roboto"/>
                <a:ea typeface="Roboto"/>
                <a:cs typeface="Roboto"/>
                <a:sym typeface="Roboto"/>
              </a:rPr>
              <a:t>Traffic from attack VM to target, including unusually high volume of requests</a:t>
            </a:r>
            <a:endParaRPr b="1" sz="13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Char char="●"/>
            </a:pPr>
            <a:r>
              <a:rPr b="1" lang="en" sz="1300">
                <a:solidFill>
                  <a:schemeClr val="lt1"/>
                </a:solidFill>
                <a:latin typeface="Roboto"/>
                <a:ea typeface="Roboto"/>
                <a:cs typeface="Roboto"/>
                <a:sym typeface="Roboto"/>
              </a:rPr>
              <a:t>Access to sensitive data in the </a:t>
            </a:r>
            <a:r>
              <a:rPr b="1" lang="en" sz="1100">
                <a:solidFill>
                  <a:schemeClr val="lt1"/>
                </a:solidFill>
                <a:latin typeface="Roboto"/>
                <a:ea typeface="Roboto"/>
                <a:cs typeface="Roboto"/>
                <a:sym typeface="Roboto"/>
              </a:rPr>
              <a:t>secret_folder</a:t>
            </a:r>
            <a:r>
              <a:rPr b="1" lang="en" sz="1300">
                <a:solidFill>
                  <a:schemeClr val="lt1"/>
                </a:solidFill>
                <a:latin typeface="Roboto"/>
                <a:ea typeface="Roboto"/>
                <a:cs typeface="Roboto"/>
                <a:sym typeface="Roboto"/>
              </a:rPr>
              <a:t> directory</a:t>
            </a:r>
            <a:endParaRPr b="1"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b="1" lang="en" sz="1300">
                <a:solidFill>
                  <a:schemeClr val="lt1"/>
                </a:solidFill>
                <a:latin typeface="Roboto"/>
                <a:ea typeface="Roboto"/>
                <a:cs typeface="Roboto"/>
                <a:sym typeface="Roboto"/>
              </a:rPr>
              <a:t>Brute-force attack against the HTTP server</a:t>
            </a:r>
            <a:endParaRPr b="1" sz="13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Char char="●"/>
            </a:pPr>
            <a:r>
              <a:rPr b="1" lang="en" sz="1300">
                <a:solidFill>
                  <a:schemeClr val="lt1"/>
                </a:solidFill>
                <a:latin typeface="Roboto"/>
                <a:ea typeface="Roboto"/>
                <a:cs typeface="Roboto"/>
                <a:sym typeface="Roboto"/>
              </a:rPr>
              <a:t>POST request corresponding to upload of </a:t>
            </a:r>
            <a:r>
              <a:rPr b="1" lang="en" sz="1100">
                <a:solidFill>
                  <a:schemeClr val="lt1"/>
                </a:solidFill>
                <a:latin typeface="Roboto"/>
                <a:ea typeface="Roboto"/>
                <a:cs typeface="Roboto"/>
                <a:sym typeface="Roboto"/>
              </a:rPr>
              <a:t>shell.php</a:t>
            </a:r>
            <a:endParaRPr b="1" sz="11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pic>
        <p:nvPicPr>
          <p:cNvPr id="1189" name="Google Shape;1189;p68"/>
          <p:cNvPicPr preferRelativeResize="0"/>
          <p:nvPr/>
        </p:nvPicPr>
        <p:blipFill>
          <a:blip r:embed="rId3">
            <a:alphaModFix/>
          </a:blip>
          <a:stretch>
            <a:fillRect/>
          </a:stretch>
        </p:blipFill>
        <p:spPr>
          <a:xfrm>
            <a:off x="6431024" y="2801875"/>
            <a:ext cx="2167225" cy="1709075"/>
          </a:xfrm>
          <a:prstGeom prst="rect">
            <a:avLst/>
          </a:prstGeom>
          <a:noFill/>
          <a:ln>
            <a:noFill/>
          </a:ln>
        </p:spPr>
      </p:pic>
      <p:pic>
        <p:nvPicPr>
          <p:cNvPr id="1190" name="Google Shape;1190;p68"/>
          <p:cNvPicPr preferRelativeResize="0"/>
          <p:nvPr/>
        </p:nvPicPr>
        <p:blipFill>
          <a:blip r:embed="rId4">
            <a:alphaModFix/>
          </a:blip>
          <a:stretch>
            <a:fillRect/>
          </a:stretch>
        </p:blipFill>
        <p:spPr>
          <a:xfrm>
            <a:off x="6830350" y="3577200"/>
            <a:ext cx="761224" cy="76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194" name="Shape 1194"/>
        <p:cNvGrpSpPr/>
        <p:nvPr/>
      </p:nvGrpSpPr>
      <p:grpSpPr>
        <a:xfrm>
          <a:off x="0" y="0"/>
          <a:ext cx="0" cy="0"/>
          <a:chOff x="0" y="0"/>
          <a:chExt cx="0" cy="0"/>
        </a:xfrm>
      </p:grpSpPr>
      <p:sp>
        <p:nvSpPr>
          <p:cNvPr id="1195" name="Google Shape;119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a:t>
            </a:r>
            <a:r>
              <a:rPr lang="en">
                <a:solidFill>
                  <a:schemeClr val="dk1"/>
                </a:solidFill>
              </a:rPr>
              <a:t>Identifying Suspicious Behavior</a:t>
            </a:r>
            <a:endParaRPr/>
          </a:p>
        </p:txBody>
      </p:sp>
      <p:sp>
        <p:nvSpPr>
          <p:cNvPr id="1196" name="Google Shape;119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7" name="Google Shape;1197;p69"/>
          <p:cNvSpPr txBox="1"/>
          <p:nvPr>
            <p:ph idx="1" type="subTitle"/>
          </p:nvPr>
        </p:nvSpPr>
        <p:spPr>
          <a:xfrm>
            <a:off x="359225" y="828375"/>
            <a:ext cx="4911000" cy="12873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Using Kibana (or other SIEM tools) can help us view and identify suspicious activity on the server.</a:t>
            </a:r>
            <a:endParaRPr sz="1200"/>
          </a:p>
          <a:p>
            <a:pPr indent="-167640" lvl="0" marL="320040" rtl="0" algn="l">
              <a:spcBef>
                <a:spcPts val="0"/>
              </a:spcBef>
              <a:spcAft>
                <a:spcPts val="0"/>
              </a:spcAft>
              <a:buSzPts val="1200"/>
              <a:buChar char="●"/>
            </a:pPr>
            <a:r>
              <a:rPr lang="en" sz="1200"/>
              <a:t>A large spike in traffic can raise concerns of a possible cyber attack.</a:t>
            </a:r>
            <a:endParaRPr sz="1200"/>
          </a:p>
          <a:p>
            <a:pPr indent="-167640" lvl="0" marL="320040" rtl="0" algn="l">
              <a:spcBef>
                <a:spcPts val="0"/>
              </a:spcBef>
              <a:spcAft>
                <a:spcPts val="0"/>
              </a:spcAft>
              <a:buSzPts val="1200"/>
              <a:buChar char="●"/>
            </a:pPr>
            <a:r>
              <a:rPr lang="en" sz="1200"/>
              <a:t>The graph below helped us decide what time the suspicious activity occurred. </a:t>
            </a:r>
            <a:endParaRPr sz="1200"/>
          </a:p>
        </p:txBody>
      </p:sp>
      <p:pic>
        <p:nvPicPr>
          <p:cNvPr id="1198" name="Google Shape;1198;p69"/>
          <p:cNvPicPr preferRelativeResize="0"/>
          <p:nvPr/>
        </p:nvPicPr>
        <p:blipFill>
          <a:blip r:embed="rId3">
            <a:alphaModFix/>
          </a:blip>
          <a:stretch>
            <a:fillRect/>
          </a:stretch>
        </p:blipFill>
        <p:spPr>
          <a:xfrm>
            <a:off x="408500" y="835137"/>
            <a:ext cx="424701" cy="331225"/>
          </a:xfrm>
          <a:prstGeom prst="rect">
            <a:avLst/>
          </a:prstGeom>
          <a:noFill/>
          <a:ln>
            <a:noFill/>
          </a:ln>
        </p:spPr>
      </p:pic>
      <p:pic>
        <p:nvPicPr>
          <p:cNvPr id="1199" name="Google Shape;1199;p69"/>
          <p:cNvPicPr preferRelativeResize="0"/>
          <p:nvPr/>
        </p:nvPicPr>
        <p:blipFill rotWithShape="1">
          <a:blip r:embed="rId4">
            <a:alphaModFix/>
          </a:blip>
          <a:srcRect b="0" l="30019" r="10805" t="0"/>
          <a:stretch/>
        </p:blipFill>
        <p:spPr>
          <a:xfrm>
            <a:off x="1578850" y="2263325"/>
            <a:ext cx="5986275" cy="2171850"/>
          </a:xfrm>
          <a:prstGeom prst="rect">
            <a:avLst/>
          </a:prstGeom>
          <a:noFill/>
          <a:ln cap="flat" cmpd="sng" w="9525">
            <a:solidFill>
              <a:schemeClr val="dk1"/>
            </a:solidFill>
            <a:prstDash val="solid"/>
            <a:round/>
            <a:headEnd len="sm" w="sm" type="none"/>
            <a:tailEnd len="sm" w="sm" type="none"/>
          </a:ln>
        </p:spPr>
      </p:pic>
      <p:sp>
        <p:nvSpPr>
          <p:cNvPr id="1200" name="Google Shape;1200;p69"/>
          <p:cNvSpPr txBox="1"/>
          <p:nvPr>
            <p:ph idx="1" type="subTitle"/>
          </p:nvPr>
        </p:nvSpPr>
        <p:spPr>
          <a:xfrm>
            <a:off x="4788550" y="910877"/>
            <a:ext cx="2998200" cy="11223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A massive spike in web traffic </a:t>
            </a:r>
            <a:r>
              <a:rPr lang="en" sz="1200"/>
              <a:t>occurred on October 31, between the hours of 3 and 5 A.M..</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04" name="Shape 1204"/>
        <p:cNvGrpSpPr/>
        <p:nvPr/>
      </p:nvGrpSpPr>
      <p:grpSpPr>
        <a:xfrm>
          <a:off x="0" y="0"/>
          <a:ext cx="0" cy="0"/>
          <a:chOff x="0" y="0"/>
          <a:chExt cx="0" cy="0"/>
        </a:xfrm>
      </p:grpSpPr>
      <p:sp>
        <p:nvSpPr>
          <p:cNvPr id="1205" name="Google Shape;120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Suspicious Behavior (cont.)</a:t>
            </a:r>
            <a:endParaRPr/>
          </a:p>
        </p:txBody>
      </p:sp>
      <p:sp>
        <p:nvSpPr>
          <p:cNvPr id="1206" name="Google Shape;1206;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07" name="Google Shape;1207;p70"/>
          <p:cNvPicPr preferRelativeResize="0"/>
          <p:nvPr/>
        </p:nvPicPr>
        <p:blipFill>
          <a:blip r:embed="rId3">
            <a:alphaModFix/>
          </a:blip>
          <a:stretch>
            <a:fillRect/>
          </a:stretch>
        </p:blipFill>
        <p:spPr>
          <a:xfrm>
            <a:off x="646575" y="1449150"/>
            <a:ext cx="7850850" cy="3008975"/>
          </a:xfrm>
          <a:prstGeom prst="rect">
            <a:avLst/>
          </a:prstGeom>
          <a:noFill/>
          <a:ln cap="flat" cmpd="sng" w="9525">
            <a:solidFill>
              <a:schemeClr val="dk1"/>
            </a:solidFill>
            <a:prstDash val="solid"/>
            <a:round/>
            <a:headEnd len="sm" w="sm" type="none"/>
            <a:tailEnd len="sm" w="sm" type="none"/>
          </a:ln>
        </p:spPr>
      </p:pic>
      <p:sp>
        <p:nvSpPr>
          <p:cNvPr id="1208" name="Google Shape;1208;p70"/>
          <p:cNvSpPr txBox="1"/>
          <p:nvPr/>
        </p:nvSpPr>
        <p:spPr>
          <a:xfrm>
            <a:off x="936450" y="756800"/>
            <a:ext cx="607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Zooming in from the last graph, we are able to see the exact time the spike in traffic occurred.</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12" name="Shape 1212"/>
        <p:cNvGrpSpPr/>
        <p:nvPr/>
      </p:nvGrpSpPr>
      <p:grpSpPr>
        <a:xfrm>
          <a:off x="0" y="0"/>
          <a:ext cx="0" cy="0"/>
          <a:chOff x="0" y="0"/>
          <a:chExt cx="0" cy="0"/>
        </a:xfrm>
      </p:grpSpPr>
      <p:sp>
        <p:nvSpPr>
          <p:cNvPr id="1213" name="Google Shape;121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14" name="Google Shape;1214;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71"/>
          <p:cNvSpPr txBox="1"/>
          <p:nvPr>
            <p:ph idx="1" type="subTitle"/>
          </p:nvPr>
        </p:nvSpPr>
        <p:spPr>
          <a:xfrm>
            <a:off x="435000" y="797400"/>
            <a:ext cx="8274000" cy="971700"/>
          </a:xfrm>
          <a:prstGeom prst="rect">
            <a:avLst/>
          </a:prstGeom>
        </p:spPr>
        <p:txBody>
          <a:bodyPr anchorCtr="0" anchor="t" bIns="0" lIns="457200" spcFirstLastPara="1" rIns="457200" wrap="square" tIns="91425">
            <a:noAutofit/>
          </a:bodyPr>
          <a:lstStyle/>
          <a:p>
            <a:pPr indent="-173990" lvl="0" marL="320040" rtl="0" algn="l">
              <a:lnSpc>
                <a:spcPct val="115000"/>
              </a:lnSpc>
              <a:spcBef>
                <a:spcPts val="0"/>
              </a:spcBef>
              <a:spcAft>
                <a:spcPts val="0"/>
              </a:spcAft>
              <a:buSzPts val="1300"/>
              <a:buChar char="●"/>
            </a:pPr>
            <a:r>
              <a:rPr lang="en" sz="1300"/>
              <a:t>Using the Kibana Dashboard and Discovery features, we were able to determine which directory was requested most during the traffic spike. </a:t>
            </a:r>
            <a:endParaRPr sz="1300"/>
          </a:p>
          <a:p>
            <a:pPr indent="-173990" lvl="0" marL="320040" rtl="0" algn="l">
              <a:spcBef>
                <a:spcPts val="0"/>
              </a:spcBef>
              <a:spcAft>
                <a:spcPts val="0"/>
              </a:spcAft>
              <a:buSzPts val="1300"/>
              <a:buChar char="●"/>
            </a:pPr>
            <a:r>
              <a:rPr lang="en" sz="1300"/>
              <a:t>The hidden directory, /company_folders/secret_folder/, was requested more than 16,000 times within a 5 minute time span. All of these requests came from IP address 192.168.1.90 (Kali VM).</a:t>
            </a:r>
            <a:endParaRPr sz="1300"/>
          </a:p>
        </p:txBody>
      </p:sp>
      <p:pic>
        <p:nvPicPr>
          <p:cNvPr id="1216" name="Google Shape;1216;p71"/>
          <p:cNvPicPr preferRelativeResize="0"/>
          <p:nvPr/>
        </p:nvPicPr>
        <p:blipFill>
          <a:blip r:embed="rId3">
            <a:alphaModFix/>
          </a:blip>
          <a:stretch>
            <a:fillRect/>
          </a:stretch>
        </p:blipFill>
        <p:spPr>
          <a:xfrm>
            <a:off x="490500" y="891237"/>
            <a:ext cx="424701" cy="331225"/>
          </a:xfrm>
          <a:prstGeom prst="rect">
            <a:avLst/>
          </a:prstGeom>
          <a:noFill/>
          <a:ln>
            <a:noFill/>
          </a:ln>
        </p:spPr>
      </p:pic>
      <p:pic>
        <p:nvPicPr>
          <p:cNvPr id="1217" name="Google Shape;1217;p71"/>
          <p:cNvPicPr preferRelativeResize="0"/>
          <p:nvPr/>
        </p:nvPicPr>
        <p:blipFill>
          <a:blip r:embed="rId4">
            <a:alphaModFix/>
          </a:blip>
          <a:stretch>
            <a:fillRect/>
          </a:stretch>
        </p:blipFill>
        <p:spPr>
          <a:xfrm>
            <a:off x="1097904" y="1930038"/>
            <a:ext cx="6862685" cy="2592362"/>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21" name="Shape 1221"/>
        <p:cNvGrpSpPr/>
        <p:nvPr/>
      </p:nvGrpSpPr>
      <p:grpSpPr>
        <a:xfrm>
          <a:off x="0" y="0"/>
          <a:ext cx="0" cy="0"/>
          <a:chOff x="0" y="0"/>
          <a:chExt cx="0" cy="0"/>
        </a:xfrm>
      </p:grpSpPr>
      <p:sp>
        <p:nvSpPr>
          <p:cNvPr id="1222" name="Google Shape;1222;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23" name="Google Shape;1223;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2"/>
          <p:cNvSpPr txBox="1"/>
          <p:nvPr>
            <p:ph idx="1" type="subTitle"/>
          </p:nvPr>
        </p:nvSpPr>
        <p:spPr>
          <a:xfrm>
            <a:off x="386450" y="741300"/>
            <a:ext cx="8186100" cy="971700"/>
          </a:xfrm>
          <a:prstGeom prst="rect">
            <a:avLst/>
          </a:prstGeom>
        </p:spPr>
        <p:txBody>
          <a:bodyPr anchorCtr="0" anchor="t" bIns="0" lIns="457200" spcFirstLastPara="1" rIns="457200" wrap="square" tIns="91425">
            <a:noAutofit/>
          </a:bodyPr>
          <a:lstStyle/>
          <a:p>
            <a:pPr indent="-173990" lvl="0" marL="320040" rtl="0" algn="l">
              <a:spcBef>
                <a:spcPts val="0"/>
              </a:spcBef>
              <a:spcAft>
                <a:spcPts val="0"/>
              </a:spcAft>
              <a:buSzPts val="1300"/>
              <a:buChar char="●"/>
            </a:pPr>
            <a:r>
              <a:rPr lang="en" sz="1300"/>
              <a:t>The requests that were made for the hidden directory were captured and recorded as logs. Within these logs we were able to determine how many of those requests failed (401 response code) and how many were accepted (200 response codes).</a:t>
            </a:r>
            <a:endParaRPr sz="1300"/>
          </a:p>
        </p:txBody>
      </p:sp>
      <p:pic>
        <p:nvPicPr>
          <p:cNvPr id="1225" name="Google Shape;1225;p72"/>
          <p:cNvPicPr preferRelativeResize="0"/>
          <p:nvPr/>
        </p:nvPicPr>
        <p:blipFill>
          <a:blip r:embed="rId3">
            <a:alphaModFix/>
          </a:blip>
          <a:stretch>
            <a:fillRect/>
          </a:stretch>
        </p:blipFill>
        <p:spPr>
          <a:xfrm>
            <a:off x="484700" y="835137"/>
            <a:ext cx="424701" cy="331225"/>
          </a:xfrm>
          <a:prstGeom prst="rect">
            <a:avLst/>
          </a:prstGeom>
          <a:noFill/>
          <a:ln>
            <a:noFill/>
          </a:ln>
        </p:spPr>
      </p:pic>
      <p:pic>
        <p:nvPicPr>
          <p:cNvPr id="1226" name="Google Shape;1226;p72"/>
          <p:cNvPicPr preferRelativeResize="0"/>
          <p:nvPr/>
        </p:nvPicPr>
        <p:blipFill rotWithShape="1">
          <a:blip r:embed="rId4">
            <a:alphaModFix/>
          </a:blip>
          <a:srcRect b="0" l="0" r="64782" t="0"/>
          <a:stretch/>
        </p:blipFill>
        <p:spPr>
          <a:xfrm>
            <a:off x="757013" y="1794000"/>
            <a:ext cx="2501992" cy="2734975"/>
          </a:xfrm>
          <a:prstGeom prst="rect">
            <a:avLst/>
          </a:prstGeom>
          <a:noFill/>
          <a:ln cap="flat" cmpd="sng" w="9525">
            <a:solidFill>
              <a:schemeClr val="dk1"/>
            </a:solidFill>
            <a:prstDash val="solid"/>
            <a:round/>
            <a:headEnd len="sm" w="sm" type="none"/>
            <a:tailEnd len="sm" w="sm" type="none"/>
          </a:ln>
        </p:spPr>
      </p:pic>
      <p:pic>
        <p:nvPicPr>
          <p:cNvPr id="1227" name="Google Shape;1227;p72"/>
          <p:cNvPicPr preferRelativeResize="0"/>
          <p:nvPr/>
        </p:nvPicPr>
        <p:blipFill rotWithShape="1">
          <a:blip r:embed="rId5">
            <a:alphaModFix/>
          </a:blip>
          <a:srcRect b="0" l="0" r="65136" t="0"/>
          <a:stretch/>
        </p:blipFill>
        <p:spPr>
          <a:xfrm>
            <a:off x="6063922" y="1794000"/>
            <a:ext cx="2475466" cy="2734975"/>
          </a:xfrm>
          <a:prstGeom prst="rect">
            <a:avLst/>
          </a:prstGeom>
          <a:noFill/>
          <a:ln cap="flat" cmpd="sng" w="9525">
            <a:solidFill>
              <a:schemeClr val="dk1"/>
            </a:solidFill>
            <a:prstDash val="solid"/>
            <a:round/>
            <a:headEnd len="sm" w="sm" type="none"/>
            <a:tailEnd len="sm" w="sm" type="none"/>
          </a:ln>
        </p:spPr>
      </p:pic>
      <p:sp>
        <p:nvSpPr>
          <p:cNvPr id="1228" name="Google Shape;1228;p72"/>
          <p:cNvSpPr/>
          <p:nvPr/>
        </p:nvSpPr>
        <p:spPr>
          <a:xfrm>
            <a:off x="3259000" y="1920600"/>
            <a:ext cx="1844400" cy="533700"/>
          </a:xfrm>
          <a:prstGeom prst="leftArrowCallout">
            <a:avLst>
              <a:gd fmla="val 25000" name="adj1"/>
              <a:gd fmla="val 25000" name="adj2"/>
              <a:gd fmla="val 25000" name="adj3"/>
              <a:gd fmla="val 84973" name="adj4"/>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2"/>
          <p:cNvSpPr/>
          <p:nvPr/>
        </p:nvSpPr>
        <p:spPr>
          <a:xfrm>
            <a:off x="4219400" y="3391350"/>
            <a:ext cx="1844400" cy="533700"/>
          </a:xfrm>
          <a:prstGeom prst="rightArrowCallout">
            <a:avLst>
              <a:gd fmla="val 25000" name="adj1"/>
              <a:gd fmla="val 25000" name="adj2"/>
              <a:gd fmla="val 25000" name="adj3"/>
              <a:gd fmla="val 84963" name="adj4"/>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2"/>
          <p:cNvSpPr txBox="1"/>
          <p:nvPr/>
        </p:nvSpPr>
        <p:spPr>
          <a:xfrm>
            <a:off x="3506150" y="1920600"/>
            <a:ext cx="231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16,613 http requests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were declined</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457200" rtl="0" algn="l">
              <a:spcBef>
                <a:spcPts val="0"/>
              </a:spcBef>
              <a:spcAft>
                <a:spcPts val="0"/>
              </a:spcAft>
              <a:buNone/>
            </a:pPr>
            <a:r>
              <a:rPr b="1" lang="en" sz="1200">
                <a:latin typeface="Roboto"/>
                <a:ea typeface="Roboto"/>
                <a:cs typeface="Roboto"/>
                <a:sym typeface="Roboto"/>
              </a:rPr>
              <a:t>       Only 2 http requests </a:t>
            </a:r>
            <a:endParaRPr b="1" sz="1200">
              <a:latin typeface="Roboto"/>
              <a:ea typeface="Roboto"/>
              <a:cs typeface="Roboto"/>
              <a:sym typeface="Roboto"/>
            </a:endParaRPr>
          </a:p>
          <a:p>
            <a:pPr indent="0" lvl="0" marL="457200" rtl="0" algn="l">
              <a:spcBef>
                <a:spcPts val="0"/>
              </a:spcBef>
              <a:spcAft>
                <a:spcPts val="0"/>
              </a:spcAft>
              <a:buNone/>
            </a:pPr>
            <a:r>
              <a:rPr b="1" lang="en" sz="1200">
                <a:latin typeface="Roboto"/>
                <a:ea typeface="Roboto"/>
                <a:cs typeface="Roboto"/>
                <a:sym typeface="Roboto"/>
              </a:rPr>
              <a:t>       were accepted</a:t>
            </a:r>
            <a:endParaRPr b="1" sz="12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149475"/>
            <a:ext cx="9168600" cy="5337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34" name="Shape 1234"/>
        <p:cNvGrpSpPr/>
        <p:nvPr/>
      </p:nvGrpSpPr>
      <p:grpSpPr>
        <a:xfrm>
          <a:off x="0" y="0"/>
          <a:ext cx="0" cy="0"/>
          <a:chOff x="0" y="0"/>
          <a:chExt cx="0" cy="0"/>
        </a:xfrm>
      </p:grpSpPr>
      <p:sp>
        <p:nvSpPr>
          <p:cNvPr id="1235" name="Google Shape;123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 (cont.)</a:t>
            </a:r>
            <a:endParaRPr>
              <a:solidFill>
                <a:schemeClr val="dk1"/>
              </a:solidFill>
            </a:endParaRPr>
          </a:p>
        </p:txBody>
      </p:sp>
      <p:sp>
        <p:nvSpPr>
          <p:cNvPr id="1236" name="Google Shape;1236;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7" name="Google Shape;1237;p73"/>
          <p:cNvSpPr txBox="1"/>
          <p:nvPr>
            <p:ph idx="1" type="subTitle"/>
          </p:nvPr>
        </p:nvSpPr>
        <p:spPr>
          <a:xfrm>
            <a:off x="386450" y="741300"/>
            <a:ext cx="8313300" cy="971700"/>
          </a:xfrm>
          <a:prstGeom prst="rect">
            <a:avLst/>
          </a:prstGeom>
        </p:spPr>
        <p:txBody>
          <a:bodyPr anchorCtr="0" anchor="t" bIns="0" lIns="457200" spcFirstLastPara="1" rIns="457200" wrap="square" tIns="91425">
            <a:noAutofit/>
          </a:bodyPr>
          <a:lstStyle/>
          <a:p>
            <a:pPr indent="-173990" lvl="0" marL="320040" rtl="0" algn="l">
              <a:spcBef>
                <a:spcPts val="0"/>
              </a:spcBef>
              <a:spcAft>
                <a:spcPts val="0"/>
              </a:spcAft>
              <a:buSzPts val="1300"/>
              <a:buChar char="●"/>
            </a:pPr>
            <a:r>
              <a:rPr lang="en" sz="1300"/>
              <a:t>Within these logs, “Hydra” was identified in the user_agent.original field. We knew ahead of time the hydra command was used during the Red Team phase . However, “Hydra” is a popular linux tool command used to conduct Brute-Force-Attacks. We can use this information later when creating alerts.</a:t>
            </a:r>
            <a:endParaRPr sz="1300"/>
          </a:p>
        </p:txBody>
      </p:sp>
      <p:pic>
        <p:nvPicPr>
          <p:cNvPr id="1238" name="Google Shape;1238;p73"/>
          <p:cNvPicPr preferRelativeResize="0"/>
          <p:nvPr/>
        </p:nvPicPr>
        <p:blipFill>
          <a:blip r:embed="rId3">
            <a:alphaModFix/>
          </a:blip>
          <a:stretch>
            <a:fillRect/>
          </a:stretch>
        </p:blipFill>
        <p:spPr>
          <a:xfrm>
            <a:off x="484700" y="835137"/>
            <a:ext cx="424701" cy="331225"/>
          </a:xfrm>
          <a:prstGeom prst="rect">
            <a:avLst/>
          </a:prstGeom>
          <a:noFill/>
          <a:ln>
            <a:noFill/>
          </a:ln>
        </p:spPr>
      </p:pic>
      <p:sp>
        <p:nvSpPr>
          <p:cNvPr id="1239" name="Google Shape;1239;p73"/>
          <p:cNvSpPr/>
          <p:nvPr/>
        </p:nvSpPr>
        <p:spPr>
          <a:xfrm>
            <a:off x="4219400" y="3391350"/>
            <a:ext cx="1844400" cy="533700"/>
          </a:xfrm>
          <a:prstGeom prst="rightArrowCallout">
            <a:avLst>
              <a:gd fmla="val 25000" name="adj1"/>
              <a:gd fmla="val 25000" name="adj2"/>
              <a:gd fmla="val 25000" name="adj3"/>
              <a:gd fmla="val 84963" name="adj4"/>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0" name="Google Shape;1240;p73"/>
          <p:cNvPicPr preferRelativeResize="0"/>
          <p:nvPr/>
        </p:nvPicPr>
        <p:blipFill>
          <a:blip r:embed="rId4">
            <a:alphaModFix/>
          </a:blip>
          <a:stretch>
            <a:fillRect/>
          </a:stretch>
        </p:blipFill>
        <p:spPr>
          <a:xfrm>
            <a:off x="557150" y="1849088"/>
            <a:ext cx="7971899" cy="259548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44" name="Shape 1244"/>
        <p:cNvGrpSpPr/>
        <p:nvPr/>
      </p:nvGrpSpPr>
      <p:grpSpPr>
        <a:xfrm>
          <a:off x="0" y="0"/>
          <a:ext cx="0" cy="0"/>
          <a:chOff x="0" y="0"/>
          <a:chExt cx="0" cy="0"/>
        </a:xfrm>
      </p:grpSpPr>
      <p:sp>
        <p:nvSpPr>
          <p:cNvPr id="1245" name="Google Shape;124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46" name="Google Shape;1246;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7" name="Google Shape;1247;p74"/>
          <p:cNvSpPr txBox="1"/>
          <p:nvPr>
            <p:ph idx="1" type="subTitle"/>
          </p:nvPr>
        </p:nvSpPr>
        <p:spPr>
          <a:xfrm>
            <a:off x="462650" y="817500"/>
            <a:ext cx="7842000" cy="971700"/>
          </a:xfrm>
          <a:prstGeom prst="rect">
            <a:avLst/>
          </a:prstGeom>
        </p:spPr>
        <p:txBody>
          <a:bodyPr anchorCtr="0" anchor="t" bIns="0" lIns="457200" spcFirstLastPara="1" rIns="457200" wrap="square" tIns="91425">
            <a:noAutofit/>
          </a:bodyPr>
          <a:lstStyle/>
          <a:p>
            <a:pPr indent="-173990" lvl="0" marL="320040" rtl="0" algn="l">
              <a:spcBef>
                <a:spcPts val="0"/>
              </a:spcBef>
              <a:spcAft>
                <a:spcPts val="0"/>
              </a:spcAft>
              <a:buSzPts val="1300"/>
              <a:buChar char="●"/>
            </a:pPr>
            <a:r>
              <a:rPr lang="en" sz="1300"/>
              <a:t>After the Brute-Force-Attack on the hidden directory, we were able to find multiple new files requested and uploaded to the WebDav server, including the malicious </a:t>
            </a:r>
            <a:r>
              <a:rPr lang="en" sz="1300" u="sng"/>
              <a:t>Virus.php</a:t>
            </a:r>
            <a:r>
              <a:rPr lang="en" sz="1300"/>
              <a:t> file (approximately around 4 A.M.). </a:t>
            </a:r>
            <a:endParaRPr sz="1300"/>
          </a:p>
        </p:txBody>
      </p:sp>
      <p:pic>
        <p:nvPicPr>
          <p:cNvPr id="1248" name="Google Shape;1248;p74"/>
          <p:cNvPicPr preferRelativeResize="0"/>
          <p:nvPr/>
        </p:nvPicPr>
        <p:blipFill>
          <a:blip r:embed="rId3">
            <a:alphaModFix/>
          </a:blip>
          <a:stretch>
            <a:fillRect/>
          </a:stretch>
        </p:blipFill>
        <p:spPr>
          <a:xfrm>
            <a:off x="560900" y="911337"/>
            <a:ext cx="424701" cy="331225"/>
          </a:xfrm>
          <a:prstGeom prst="rect">
            <a:avLst/>
          </a:prstGeom>
          <a:noFill/>
          <a:ln>
            <a:noFill/>
          </a:ln>
        </p:spPr>
      </p:pic>
      <p:pic>
        <p:nvPicPr>
          <p:cNvPr id="1249" name="Google Shape;1249;p74"/>
          <p:cNvPicPr preferRelativeResize="0"/>
          <p:nvPr/>
        </p:nvPicPr>
        <p:blipFill>
          <a:blip r:embed="rId4">
            <a:alphaModFix/>
          </a:blip>
          <a:stretch>
            <a:fillRect/>
          </a:stretch>
        </p:blipFill>
        <p:spPr>
          <a:xfrm>
            <a:off x="592050" y="1819775"/>
            <a:ext cx="3781873" cy="2884199"/>
          </a:xfrm>
          <a:prstGeom prst="rect">
            <a:avLst/>
          </a:prstGeom>
          <a:noFill/>
          <a:ln cap="flat" cmpd="sng" w="9525">
            <a:solidFill>
              <a:schemeClr val="dk1"/>
            </a:solidFill>
            <a:prstDash val="solid"/>
            <a:round/>
            <a:headEnd len="sm" w="sm" type="none"/>
            <a:tailEnd len="sm" w="sm" type="none"/>
          </a:ln>
        </p:spPr>
      </p:pic>
      <p:sp>
        <p:nvSpPr>
          <p:cNvPr id="1250" name="Google Shape;1250;p74"/>
          <p:cNvSpPr txBox="1"/>
          <p:nvPr/>
        </p:nvSpPr>
        <p:spPr>
          <a:xfrm>
            <a:off x="830450" y="1915425"/>
            <a:ext cx="24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51" name="Google Shape;1251;p74"/>
          <p:cNvPicPr preferRelativeResize="0"/>
          <p:nvPr/>
        </p:nvPicPr>
        <p:blipFill>
          <a:blip r:embed="rId5">
            <a:alphaModFix/>
          </a:blip>
          <a:stretch>
            <a:fillRect/>
          </a:stretch>
        </p:blipFill>
        <p:spPr>
          <a:xfrm>
            <a:off x="4602523" y="2094000"/>
            <a:ext cx="4019550" cy="18478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255" name="Shape 1255"/>
        <p:cNvGrpSpPr/>
        <p:nvPr/>
      </p:nvGrpSpPr>
      <p:grpSpPr>
        <a:xfrm>
          <a:off x="0" y="0"/>
          <a:ext cx="0" cy="0"/>
          <a:chOff x="0" y="0"/>
          <a:chExt cx="0" cy="0"/>
        </a:xfrm>
      </p:grpSpPr>
      <p:pic>
        <p:nvPicPr>
          <p:cNvPr id="1256" name="Google Shape;1256;p7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7" name="Google Shape;1257;p75"/>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58" name="Google Shape;1258;p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262" name="Shape 1262"/>
        <p:cNvGrpSpPr/>
        <p:nvPr/>
      </p:nvGrpSpPr>
      <p:grpSpPr>
        <a:xfrm>
          <a:off x="0" y="0"/>
          <a:ext cx="0" cy="0"/>
          <a:chOff x="0" y="0"/>
          <a:chExt cx="0" cy="0"/>
        </a:xfrm>
      </p:grpSpPr>
      <p:sp>
        <p:nvSpPr>
          <p:cNvPr id="1263" name="Google Shape;1263;p76"/>
          <p:cNvSpPr txBox="1"/>
          <p:nvPr>
            <p:ph type="title"/>
          </p:nvPr>
        </p:nvSpPr>
        <p:spPr>
          <a:xfrm>
            <a:off x="274325" y="14026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Port Scans can help cyber criminals enumerate vulnerabilities on a network.</a:t>
            </a:r>
            <a:endParaRPr b="1" sz="2400"/>
          </a:p>
          <a:p>
            <a:pPr indent="0" lvl="0" marL="0" rtl="0" algn="ctr">
              <a:spcBef>
                <a:spcPts val="0"/>
              </a:spcBef>
              <a:spcAft>
                <a:spcPts val="0"/>
              </a:spcAft>
              <a:buNone/>
            </a:pPr>
            <a:r>
              <a:rPr b="1" lang="en" sz="2400"/>
              <a:t>Blocking these scans can help prevent future cyber attacks.</a:t>
            </a:r>
            <a:endParaRPr sz="2200">
              <a:latin typeface="Roboto Light"/>
              <a:ea typeface="Roboto Light"/>
              <a:cs typeface="Roboto Light"/>
              <a:sym typeface="Roboto Light"/>
            </a:endParaRPr>
          </a:p>
        </p:txBody>
      </p:sp>
      <p:sp>
        <p:nvSpPr>
          <p:cNvPr id="1264" name="Google Shape;1264;p7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1265" name="Google Shape;1265;p76"/>
          <p:cNvPicPr preferRelativeResize="0"/>
          <p:nvPr/>
        </p:nvPicPr>
        <p:blipFill>
          <a:blip r:embed="rId3">
            <a:alphaModFix/>
          </a:blip>
          <a:stretch>
            <a:fillRect/>
          </a:stretch>
        </p:blipFill>
        <p:spPr>
          <a:xfrm>
            <a:off x="3245150" y="2816063"/>
            <a:ext cx="2201576" cy="2026200"/>
          </a:xfrm>
          <a:prstGeom prst="rect">
            <a:avLst/>
          </a:prstGeom>
          <a:noFill/>
          <a:ln>
            <a:noFill/>
          </a:ln>
        </p:spPr>
      </p:pic>
      <p:pic>
        <p:nvPicPr>
          <p:cNvPr id="1266" name="Google Shape;1266;p76"/>
          <p:cNvPicPr preferRelativeResize="0"/>
          <p:nvPr/>
        </p:nvPicPr>
        <p:blipFill>
          <a:blip r:embed="rId4">
            <a:alphaModFix/>
          </a:blip>
          <a:stretch>
            <a:fillRect/>
          </a:stretch>
        </p:blipFill>
        <p:spPr>
          <a:xfrm>
            <a:off x="4411200" y="3008600"/>
            <a:ext cx="1411400" cy="1411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70" name="Shape 1270"/>
        <p:cNvGrpSpPr/>
        <p:nvPr/>
      </p:nvGrpSpPr>
      <p:grpSpPr>
        <a:xfrm>
          <a:off x="0" y="0"/>
          <a:ext cx="0" cy="0"/>
          <a:chOff x="0" y="0"/>
          <a:chExt cx="0" cy="0"/>
        </a:xfrm>
      </p:grpSpPr>
      <p:sp>
        <p:nvSpPr>
          <p:cNvPr id="1271" name="Google Shape;127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solidFill>
                  <a:schemeClr val="dk1"/>
                </a:solidFill>
              </a:rPr>
              <a:t>Detecting/Blocking Port Scans</a:t>
            </a:r>
            <a:endParaRPr/>
          </a:p>
        </p:txBody>
      </p:sp>
      <p:sp>
        <p:nvSpPr>
          <p:cNvPr id="1272" name="Google Shape;127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3" name="Google Shape;1273;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rtl="0" algn="l">
              <a:spcBef>
                <a:spcPts val="0"/>
              </a:spcBef>
              <a:spcAft>
                <a:spcPts val="0"/>
              </a:spcAft>
              <a:buNone/>
            </a:pPr>
            <a:r>
              <a:t/>
            </a:r>
            <a:endParaRPr sz="1400"/>
          </a:p>
          <a:p>
            <a:pPr indent="-311150" lvl="0" marL="457200" rtl="0" algn="l">
              <a:spcBef>
                <a:spcPts val="0"/>
              </a:spcBef>
              <a:spcAft>
                <a:spcPts val="0"/>
              </a:spcAft>
              <a:buClr>
                <a:schemeClr val="dk1"/>
              </a:buClr>
              <a:buSzPts val="1300"/>
              <a:buChar char="-"/>
            </a:pPr>
            <a:r>
              <a:rPr b="1" lang="en" sz="1300">
                <a:solidFill>
                  <a:schemeClr val="dk1"/>
                </a:solidFill>
              </a:rPr>
              <a:t>The local firewall can be used to throttle incoming connections</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ICMP traffic can be filtered</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An IP allowed list can be enabled</a:t>
            </a:r>
            <a:endParaRPr b="1" sz="1300"/>
          </a:p>
          <a:p>
            <a:pPr indent="0" lvl="0" marL="0" rtl="0" algn="l">
              <a:spcBef>
                <a:spcPts val="0"/>
              </a:spcBef>
              <a:spcAft>
                <a:spcPts val="0"/>
              </a:spcAft>
              <a:buNone/>
            </a:pPr>
            <a:r>
              <a:t/>
            </a:r>
            <a:endParaRPr sz="1400"/>
          </a:p>
        </p:txBody>
      </p:sp>
      <p:sp>
        <p:nvSpPr>
          <p:cNvPr id="1274" name="Google Shape;1274;p77"/>
          <p:cNvSpPr txBox="1"/>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kind of alarm/s can be set to detect future port scans?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 of Requests per Second</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threshold would you set to activate this alarm/s?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Alarms should fire if a given IP address sends more than </a:t>
            </a:r>
            <a:r>
              <a:rPr b="1" lang="en" sz="1300">
                <a:latin typeface="Roboto"/>
                <a:ea typeface="Roboto"/>
                <a:cs typeface="Roboto"/>
                <a:sym typeface="Roboto"/>
              </a:rPr>
              <a:t>10 requests per second</a:t>
            </a:r>
            <a:r>
              <a:rPr b="1" lang="en" sz="1300">
                <a:latin typeface="Roboto"/>
                <a:ea typeface="Roboto"/>
                <a:cs typeface="Roboto"/>
                <a:sym typeface="Roboto"/>
              </a:rPr>
              <a:t> for </a:t>
            </a:r>
            <a:r>
              <a:rPr b="1" lang="en" sz="1300">
                <a:latin typeface="Roboto"/>
                <a:ea typeface="Roboto"/>
                <a:cs typeface="Roboto"/>
                <a:sym typeface="Roboto"/>
              </a:rPr>
              <a:t>more than 5 seconds</a:t>
            </a:r>
            <a:endParaRPr b="1" sz="13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78" name="Shape 1278"/>
        <p:cNvGrpSpPr/>
        <p:nvPr/>
      </p:nvGrpSpPr>
      <p:grpSpPr>
        <a:xfrm>
          <a:off x="0" y="0"/>
          <a:ext cx="0" cy="0"/>
          <a:chOff x="0" y="0"/>
          <a:chExt cx="0" cy="0"/>
        </a:xfrm>
      </p:grpSpPr>
      <p:sp>
        <p:nvSpPr>
          <p:cNvPr id="1279" name="Google Shape;1279;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Finding the Request for the Hidden Directory</a:t>
            </a:r>
            <a:endParaRPr/>
          </a:p>
        </p:txBody>
      </p:sp>
      <p:sp>
        <p:nvSpPr>
          <p:cNvPr id="1280" name="Google Shape;1280;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1" name="Google Shape;1281;p78"/>
          <p:cNvSpPr txBox="1"/>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kind of alarm/s can be set to detect future unauthorized access?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Allow authorized IP addresses. Trip the alarm if an IP not on the allow list attempts to connect</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threshold would you set to activate this alarm/s?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This is a </a:t>
            </a:r>
            <a:r>
              <a:rPr b="1" lang="en" sz="1300">
                <a:latin typeface="Roboto"/>
                <a:ea typeface="Roboto"/>
                <a:cs typeface="Roboto"/>
                <a:sym typeface="Roboto"/>
              </a:rPr>
              <a:t>binary</a:t>
            </a:r>
            <a:r>
              <a:rPr b="1" lang="en" sz="1300">
                <a:latin typeface="Roboto"/>
                <a:ea typeface="Roboto"/>
                <a:cs typeface="Roboto"/>
                <a:sym typeface="Roboto"/>
              </a:rPr>
              <a:t> alarm: If the incoming IP is </a:t>
            </a:r>
            <a:r>
              <a:rPr b="1" i="1" lang="en" sz="1300">
                <a:latin typeface="Roboto"/>
                <a:ea typeface="Roboto"/>
                <a:cs typeface="Roboto"/>
                <a:sym typeface="Roboto"/>
              </a:rPr>
              <a:t>not</a:t>
            </a:r>
            <a:r>
              <a:rPr b="1" lang="en" sz="1300">
                <a:latin typeface="Roboto"/>
                <a:ea typeface="Roboto"/>
                <a:cs typeface="Roboto"/>
                <a:sym typeface="Roboto"/>
              </a:rPr>
              <a:t> allowed, it fires. Otherwise, it does not.</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282" name="Google Shape;1282;p78"/>
          <p:cNvSpPr txBox="1"/>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configuration can be set on the host to block unwanted access?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Access to the sensitive file can be locally restricted to a specific user. This way, someone who gets a shell as, e.g., www-data will not be able to read it.</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File encryption</a:t>
            </a:r>
            <a:endParaRPr b="1" sz="13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86" name="Shape 1286"/>
        <p:cNvGrpSpPr/>
        <p:nvPr/>
      </p:nvGrpSpPr>
      <p:grpSpPr>
        <a:xfrm>
          <a:off x="0" y="0"/>
          <a:ext cx="0" cy="0"/>
          <a:chOff x="0" y="0"/>
          <a:chExt cx="0" cy="0"/>
        </a:xfrm>
      </p:grpSpPr>
      <p:sp>
        <p:nvSpPr>
          <p:cNvPr id="1287" name="Google Shape;128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88" name="Google Shape;128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9" name="Google Shape;1289;p79"/>
          <p:cNvSpPr txBox="1"/>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kind of alarm/s can be set to detect future brute force attacks?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 of Requests per Second</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b="1" lang="en" sz="1300">
                <a:latin typeface="Roboto"/>
                <a:ea typeface="Roboto"/>
                <a:cs typeface="Roboto"/>
                <a:sym typeface="Roboto"/>
              </a:rPr>
              <a:t>“Hydra”, or a known password hacking tool/command, shows up in logs.</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threshold would you set to activate this alarm/s?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More than 100 requests per second for 5 seconds should trigger the alarm</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Anytime </a:t>
            </a:r>
            <a:r>
              <a:rPr b="1" lang="en" sz="1300">
                <a:latin typeface="Roboto"/>
                <a:ea typeface="Roboto"/>
                <a:cs typeface="Roboto"/>
                <a:sym typeface="Roboto"/>
              </a:rPr>
              <a:t>the word “hydra” shows up in a single packet.</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290" name="Google Shape;1290;p79"/>
          <p:cNvSpPr txBox="1"/>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configuration can be set on the host to block brute force attacks?</a:t>
            </a:r>
            <a:endParaRPr>
              <a:latin typeface="Roboto"/>
              <a:ea typeface="Roboto"/>
              <a:cs typeface="Roboto"/>
              <a:sym typeface="Roboto"/>
            </a:endParaRPr>
          </a:p>
          <a:p>
            <a:pPr indent="0" lvl="0" marL="0" rtl="0" algn="l">
              <a:lnSpc>
                <a:spcPct val="115000"/>
              </a:lnSpc>
              <a:spcBef>
                <a:spcPts val="0"/>
              </a:spcBef>
              <a:spcAft>
                <a:spcPts val="0"/>
              </a:spcAft>
              <a:buNone/>
            </a:pPr>
            <a:r>
              <a:t/>
            </a:r>
            <a:endParaRPr sz="1300">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Configuring strict lockout policies on the network. For example, an account is locked after 5 failed attempts within a 5 minute period. A user would need to wait a pre-set duration of time (or contact the company’s IT department to unlock).</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b="1" lang="en" sz="1300">
                <a:solidFill>
                  <a:schemeClr val="dk1"/>
                </a:solidFill>
                <a:latin typeface="Roboto"/>
                <a:ea typeface="Roboto"/>
                <a:cs typeface="Roboto"/>
                <a:sym typeface="Roboto"/>
              </a:rPr>
              <a:t>Configuring </a:t>
            </a:r>
            <a:r>
              <a:rPr b="1" lang="en" sz="1300">
                <a:solidFill>
                  <a:schemeClr val="dk1"/>
                </a:solidFill>
                <a:latin typeface="Courier New"/>
                <a:ea typeface="Courier New"/>
                <a:cs typeface="Courier New"/>
                <a:sym typeface="Courier New"/>
              </a:rPr>
              <a:t>fail2ban</a:t>
            </a:r>
            <a:r>
              <a:rPr b="1" lang="en" sz="1300">
                <a:solidFill>
                  <a:schemeClr val="dk1"/>
                </a:solidFill>
                <a:latin typeface="Roboto"/>
                <a:ea typeface="Roboto"/>
                <a:cs typeface="Roboto"/>
                <a:sym typeface="Roboto"/>
              </a:rPr>
              <a:t> or a similar utility would mitigate brute force attacks</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294" name="Shape 1294"/>
        <p:cNvGrpSpPr/>
        <p:nvPr/>
      </p:nvGrpSpPr>
      <p:grpSpPr>
        <a:xfrm>
          <a:off x="0" y="0"/>
          <a:ext cx="0" cy="0"/>
          <a:chOff x="0" y="0"/>
          <a:chExt cx="0" cy="0"/>
        </a:xfrm>
      </p:grpSpPr>
      <p:sp>
        <p:nvSpPr>
          <p:cNvPr id="1295" name="Google Shape;129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96" name="Google Shape;1296;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7" name="Google Shape;1297;p80"/>
          <p:cNvSpPr txBox="1"/>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kind of alarm/s can be set to detect future access to this directory?</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A source coming from an unknown IP address</a:t>
            </a:r>
            <a:r>
              <a:rPr b="1" lang="en" sz="1300">
                <a:latin typeface="Roboto"/>
                <a:ea typeface="Roboto"/>
                <a:cs typeface="Roboto"/>
                <a:sym typeface="Roboto"/>
              </a:rPr>
              <a:t>. </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b="1" sz="1300">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threshold would you set to activate this alarm/s?</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Trip</a:t>
            </a:r>
            <a:r>
              <a:rPr b="1" lang="en" sz="1300">
                <a:latin typeface="Roboto"/>
                <a:ea typeface="Roboto"/>
                <a:cs typeface="Roboto"/>
                <a:sym typeface="Roboto"/>
              </a:rPr>
              <a:t> the alarm whenever someone accesses the </a:t>
            </a:r>
            <a:r>
              <a:rPr b="1" lang="en" sz="1300">
                <a:solidFill>
                  <a:srgbClr val="000000"/>
                </a:solidFill>
                <a:latin typeface="Courier New"/>
                <a:ea typeface="Courier New"/>
                <a:cs typeface="Courier New"/>
                <a:sym typeface="Courier New"/>
              </a:rPr>
              <a:t>webdav </a:t>
            </a:r>
            <a:r>
              <a:rPr b="1" lang="en" sz="1300">
                <a:solidFill>
                  <a:srgbClr val="000000"/>
                </a:solidFill>
                <a:latin typeface="Roboto"/>
                <a:ea typeface="Roboto"/>
                <a:cs typeface="Roboto"/>
                <a:sym typeface="Roboto"/>
              </a:rPr>
              <a:t>directory.</a:t>
            </a:r>
            <a:endParaRPr b="1" sz="1300">
              <a:solidFill>
                <a:srgbClr val="000000"/>
              </a:solidFill>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solidFill>
                  <a:schemeClr val="dk1"/>
                </a:solidFill>
                <a:latin typeface="Roboto"/>
                <a:ea typeface="Roboto"/>
                <a:cs typeface="Roboto"/>
                <a:sym typeface="Roboto"/>
              </a:rPr>
              <a:t>Any user using an unknown IP address would trip the alarm.</a:t>
            </a:r>
            <a:endParaRPr b="1" sz="13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298" name="Google Shape;1298;p80"/>
          <p:cNvSpPr txBox="1"/>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configuration can be set on the host to control access?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Restrict access to users from known IP addresses.</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Completely remove the ability to WebDav connection on the company’s webpage.</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302" name="Shape 1302"/>
        <p:cNvGrpSpPr/>
        <p:nvPr/>
      </p:nvGrpSpPr>
      <p:grpSpPr>
        <a:xfrm>
          <a:off x="0" y="0"/>
          <a:ext cx="0" cy="0"/>
          <a:chOff x="0" y="0"/>
          <a:chExt cx="0" cy="0"/>
        </a:xfrm>
      </p:grpSpPr>
      <p:sp>
        <p:nvSpPr>
          <p:cNvPr id="1303" name="Google Shape;130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04" name="Google Shape;130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5" name="Google Shape;1305;p81"/>
          <p:cNvSpPr txBox="1"/>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kind of alarm/s can be set to detect future file uploads?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Set an alarm to notify us</a:t>
            </a:r>
            <a:r>
              <a:rPr b="1" lang="en" sz="1300">
                <a:latin typeface="Roboto"/>
                <a:ea typeface="Roboto"/>
                <a:cs typeface="Roboto"/>
                <a:sym typeface="Roboto"/>
              </a:rPr>
              <a:t> upon receipt of any POST request containing data of a disallowed file type, such as a </a:t>
            </a:r>
            <a:r>
              <a:rPr b="1" lang="en" sz="1300" u="sng">
                <a:latin typeface="Roboto"/>
                <a:ea typeface="Roboto"/>
                <a:cs typeface="Roboto"/>
                <a:sym typeface="Roboto"/>
              </a:rPr>
              <a:t>.php</a:t>
            </a:r>
            <a:r>
              <a:rPr b="1" lang="en" sz="1300">
                <a:latin typeface="Roboto"/>
                <a:ea typeface="Roboto"/>
                <a:cs typeface="Roboto"/>
                <a:sym typeface="Roboto"/>
              </a:rPr>
              <a:t> file.</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b="1" lang="en" sz="1300">
                <a:latin typeface="Roboto"/>
                <a:ea typeface="Roboto"/>
                <a:cs typeface="Roboto"/>
                <a:sym typeface="Roboto"/>
              </a:rPr>
              <a:t>Port 4444 is a the default port for establishing meterpreter sessions. Set an alarm to trip whenever port 4444 is being used by the source.</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306" name="Google Shape;1306;p81"/>
          <p:cNvSpPr txBox="1"/>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What configuration can be set on the host to block file uploads?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Write permissions can be restricted on the host.</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b="1" lang="en" sz="1300">
                <a:solidFill>
                  <a:schemeClr val="dk1"/>
                </a:solidFill>
                <a:latin typeface="Roboto"/>
                <a:ea typeface="Roboto"/>
                <a:cs typeface="Roboto"/>
                <a:sym typeface="Roboto"/>
              </a:rPr>
              <a:t>Allow only known IP addresses the ability to upload files to the server.</a:t>
            </a:r>
            <a:endParaRPr b="1" sz="1300">
              <a:latin typeface="Roboto"/>
              <a:ea typeface="Roboto"/>
              <a:cs typeface="Roboto"/>
              <a:sym typeface="Roboto"/>
            </a:endParaRPr>
          </a:p>
          <a:p>
            <a:pPr indent="-311150" lvl="0" marL="457200" rtl="0" algn="l">
              <a:lnSpc>
                <a:spcPct val="115000"/>
              </a:lnSpc>
              <a:spcBef>
                <a:spcPts val="0"/>
              </a:spcBef>
              <a:spcAft>
                <a:spcPts val="0"/>
              </a:spcAft>
              <a:buSzPts val="1300"/>
              <a:buChar char="-"/>
            </a:pPr>
            <a:r>
              <a:rPr b="1" lang="en" sz="1300">
                <a:latin typeface="Roboto"/>
                <a:ea typeface="Roboto"/>
                <a:cs typeface="Roboto"/>
                <a:sym typeface="Roboto"/>
              </a:rPr>
              <a:t>Uploads can be isolated into a dedicated storage partition.</a:t>
            </a:r>
            <a:endParaRPr b="1" sz="13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0" name="Shape 131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solidFill>
      </p:bgPr>
    </p:bg>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solidFill>
      </p:bgPr>
    </p:bg>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4">
            <a:alphaModFix/>
          </a:blip>
          <a:stretch>
            <a:fillRect/>
          </a:stretch>
        </p:blipFill>
        <p:spPr>
          <a:xfrm>
            <a:off x="317650" y="995550"/>
            <a:ext cx="6295050" cy="3659000"/>
          </a:xfrm>
          <a:prstGeom prst="rect">
            <a:avLst/>
          </a:prstGeom>
          <a:noFill/>
          <a:ln>
            <a:noFill/>
          </a:ln>
        </p:spPr>
      </p:pic>
      <p:sp>
        <p:nvSpPr>
          <p:cNvPr id="1061" name="Google Shape;1061;p57"/>
          <p:cNvSpPr txBox="1"/>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100">
                <a:latin typeface="Roboto Black"/>
                <a:ea typeface="Roboto Black"/>
                <a:cs typeface="Roboto Black"/>
                <a:sym typeface="Roboto Black"/>
              </a:rPr>
              <a:t>Network</a:t>
            </a:r>
            <a:endParaRPr b="1" sz="11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IP Range</a:t>
            </a:r>
            <a:r>
              <a:rPr lang="en" sz="1000">
                <a:latin typeface="Roboto"/>
                <a:ea typeface="Roboto"/>
                <a:cs typeface="Roboto"/>
                <a:sym typeface="Roboto"/>
              </a:rPr>
              <a:t>: 192.168.1.0/24</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Netmask</a:t>
            </a:r>
            <a:r>
              <a:rPr lang="en" sz="1000">
                <a:latin typeface="Roboto"/>
                <a:ea typeface="Roboto"/>
                <a:cs typeface="Roboto"/>
                <a:sym typeface="Roboto"/>
              </a:rPr>
              <a:t>: 255.255.255.0</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Gateway</a:t>
            </a:r>
            <a:r>
              <a:rPr lang="en" sz="1000">
                <a:latin typeface="Roboto"/>
                <a:ea typeface="Roboto"/>
                <a:cs typeface="Roboto"/>
                <a:sym typeface="Roboto"/>
              </a:rPr>
              <a:t>: 192.168.1.1</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None/>
            </a:pPr>
            <a:r>
              <a:rPr b="1" lang="en" sz="1000">
                <a:latin typeface="Roboto"/>
                <a:ea typeface="Roboto"/>
                <a:cs typeface="Roboto"/>
                <a:sym typeface="Roboto"/>
              </a:rPr>
              <a:t>IPv4</a:t>
            </a:r>
            <a:r>
              <a:rPr lang="en" sz="1000">
                <a:latin typeface="Roboto"/>
                <a:ea typeface="Roboto"/>
                <a:cs typeface="Roboto"/>
                <a:sym typeface="Roboto"/>
              </a:rPr>
              <a:t>: 192.168.1.90</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OS</a:t>
            </a:r>
            <a:r>
              <a:rPr lang="en" sz="1000">
                <a:latin typeface="Roboto"/>
                <a:ea typeface="Roboto"/>
                <a:cs typeface="Roboto"/>
                <a:sym typeface="Roboto"/>
              </a:rPr>
              <a:t>: Linux</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Hostname</a:t>
            </a:r>
            <a:r>
              <a:rPr lang="en" sz="1000">
                <a:latin typeface="Roboto"/>
                <a:ea typeface="Roboto"/>
                <a:cs typeface="Roboto"/>
                <a:sym typeface="Roboto"/>
              </a:rPr>
              <a:t>: Kali</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IPv4</a:t>
            </a:r>
            <a:r>
              <a:rPr lang="en" sz="1000">
                <a:latin typeface="Roboto"/>
                <a:ea typeface="Roboto"/>
                <a:cs typeface="Roboto"/>
                <a:sym typeface="Roboto"/>
              </a:rPr>
              <a:t>: 192.168.1.100</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OS</a:t>
            </a:r>
            <a:r>
              <a:rPr lang="en" sz="1000">
                <a:latin typeface="Roboto"/>
                <a:ea typeface="Roboto"/>
                <a:cs typeface="Roboto"/>
                <a:sym typeface="Roboto"/>
              </a:rPr>
              <a:t>: Linux</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Hostname</a:t>
            </a:r>
            <a:r>
              <a:rPr lang="en" sz="1000">
                <a:latin typeface="Roboto"/>
                <a:ea typeface="Roboto"/>
                <a:cs typeface="Roboto"/>
                <a:sym typeface="Roboto"/>
              </a:rPr>
              <a:t>: ELK</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IPv4</a:t>
            </a:r>
            <a:r>
              <a:rPr lang="en" sz="1000">
                <a:latin typeface="Roboto"/>
                <a:ea typeface="Roboto"/>
                <a:cs typeface="Roboto"/>
                <a:sym typeface="Roboto"/>
              </a:rPr>
              <a:t>: 192.168.1.105</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OS</a:t>
            </a:r>
            <a:r>
              <a:rPr lang="en" sz="1000">
                <a:latin typeface="Roboto"/>
                <a:ea typeface="Roboto"/>
                <a:cs typeface="Roboto"/>
                <a:sym typeface="Roboto"/>
              </a:rPr>
              <a:t>: Linux</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Hostname</a:t>
            </a:r>
            <a:r>
              <a:rPr lang="en" sz="1000">
                <a:latin typeface="Roboto"/>
                <a:ea typeface="Roboto"/>
                <a:cs typeface="Roboto"/>
                <a:sym typeface="Roboto"/>
              </a:rPr>
              <a:t>: Capstone</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{7BC72B6D-0502-4747-97C0-A4436C58F0C9}</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ctr">
                        <a:spcBef>
                          <a:spcPts val="0"/>
                        </a:spcBef>
                        <a:spcAft>
                          <a:spcPts val="0"/>
                        </a:spcAft>
                        <a:buNone/>
                      </a:pPr>
                      <a:r>
                        <a:rPr b="1" lang="en" sz="1500">
                          <a:latin typeface="Roboto"/>
                          <a:ea typeface="Roboto"/>
                          <a:cs typeface="Roboto"/>
                          <a:sym typeface="Roboto"/>
                        </a:rPr>
                        <a:t>Red Team vs Blue Team VM </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Roboto"/>
                          <a:ea typeface="Roboto"/>
                          <a:cs typeface="Roboto"/>
                          <a:sym typeface="Roboto"/>
                        </a:rPr>
                        <a:t>192.168.1.1</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b="1" lang="en" sz="1500">
                          <a:latin typeface="Roboto"/>
                          <a:ea typeface="Roboto"/>
                          <a:cs typeface="Roboto"/>
                          <a:sym typeface="Roboto"/>
                        </a:rPr>
                        <a:t>Windows VM Environment</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(This environment contains the following VMs)</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Kali</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192.168.1.90</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Attacking VM</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b="1" lang="en" sz="1500">
                          <a:latin typeface="Roboto"/>
                          <a:ea typeface="Roboto"/>
                          <a:cs typeface="Roboto"/>
                          <a:sym typeface="Roboto"/>
                        </a:rPr>
                        <a:t>Elk</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Roboto"/>
                          <a:ea typeface="Roboto"/>
                          <a:cs typeface="Roboto"/>
                          <a:sym typeface="Roboto"/>
                        </a:rPr>
                        <a:t>192.168.1.100</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b="1" lang="en" sz="1500">
                          <a:latin typeface="Roboto"/>
                          <a:ea typeface="Roboto"/>
                          <a:cs typeface="Roboto"/>
                          <a:sym typeface="Roboto"/>
                        </a:rPr>
                        <a:t>Elk Server used to view logs in Kibana</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b="1" lang="en" sz="1500">
                          <a:latin typeface="Roboto"/>
                          <a:ea typeface="Roboto"/>
                          <a:cs typeface="Roboto"/>
                          <a:sym typeface="Roboto"/>
                        </a:rPr>
                        <a:t>Capstone</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Roboto"/>
                          <a:ea typeface="Roboto"/>
                          <a:cs typeface="Roboto"/>
                          <a:sym typeface="Roboto"/>
                        </a:rPr>
                        <a:t>192.168.1.105</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b="1" lang="en" sz="1500">
                          <a:latin typeface="Roboto"/>
                          <a:ea typeface="Roboto"/>
                          <a:cs typeface="Roboto"/>
                          <a:sym typeface="Roboto"/>
                        </a:rPr>
                        <a:t>Victim (Target) VM</a:t>
                      </a:r>
                      <a:endParaRPr b="1"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{7BC72B6D-0502-4747-97C0-A4436C58F0C9}</a:tableStyleId>
              </a:tblPr>
              <a:tblGrid>
                <a:gridCol w="2787500"/>
                <a:gridCol w="2787500"/>
                <a:gridCol w="2787500"/>
              </a:tblGrid>
              <a:tr h="397450">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ctr">
                        <a:spcBef>
                          <a:spcPts val="0"/>
                        </a:spcBef>
                        <a:spcAft>
                          <a:spcPts val="0"/>
                        </a:spcAft>
                        <a:buNone/>
                      </a:pPr>
                      <a:r>
                        <a:rPr b="1" lang="en" sz="1200">
                          <a:latin typeface="Roboto"/>
                          <a:ea typeface="Roboto"/>
                          <a:cs typeface="Roboto"/>
                          <a:sym typeface="Roboto"/>
                        </a:rPr>
                        <a:t>Sensitive Data Exposure</a:t>
                      </a:r>
                      <a:endParaRPr b="1"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OWASP Top 10 #3 || </a:t>
                      </a:r>
                      <a:r>
                        <a:rPr b="1" lang="en" sz="1200">
                          <a:solidFill>
                            <a:srgbClr val="CC4125"/>
                          </a:solidFill>
                          <a:latin typeface="Roboto"/>
                          <a:ea typeface="Roboto"/>
                          <a:cs typeface="Roboto"/>
                          <a:sym typeface="Roboto"/>
                        </a:rPr>
                        <a:t>Critical</a:t>
                      </a:r>
                      <a:endParaRPr sz="1200">
                        <a:solidFill>
                          <a:srgbClr val="CC4125"/>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The secret_folder is publicly accessible, but contains sensitive data intended only for authorized personnel.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The exposure compromises credentials that attackers can use to break into the 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ctr">
                        <a:spcBef>
                          <a:spcPts val="0"/>
                        </a:spcBef>
                        <a:spcAft>
                          <a:spcPts val="0"/>
                        </a:spcAft>
                        <a:buNone/>
                      </a:pPr>
                      <a:r>
                        <a:rPr b="1" lang="en" sz="1200">
                          <a:latin typeface="Roboto"/>
                          <a:ea typeface="Roboto"/>
                          <a:cs typeface="Roboto"/>
                          <a:sym typeface="Roboto"/>
                        </a:rPr>
                        <a:t>Unauthorized File Upload</a:t>
                      </a:r>
                      <a:endParaRPr b="1" sz="1200">
                        <a:latin typeface="Roboto"/>
                        <a:ea typeface="Roboto"/>
                        <a:cs typeface="Roboto"/>
                        <a:sym typeface="Roboto"/>
                      </a:endParaRPr>
                    </a:p>
                    <a:p>
                      <a:pPr indent="0" lvl="0" marL="0" rtl="0" algn="ctr">
                        <a:spcBef>
                          <a:spcPts val="0"/>
                        </a:spcBef>
                        <a:spcAft>
                          <a:spcPts val="0"/>
                        </a:spcAft>
                        <a:buNone/>
                      </a:pPr>
                      <a:r>
                        <a:rPr b="1" lang="en" sz="1200">
                          <a:solidFill>
                            <a:srgbClr val="CC4125"/>
                          </a:solidFill>
                          <a:latin typeface="Roboto"/>
                          <a:ea typeface="Roboto"/>
                          <a:cs typeface="Roboto"/>
                          <a:sym typeface="Roboto"/>
                        </a:rPr>
                        <a:t>Critical</a:t>
                      </a:r>
                      <a:endParaRPr b="1" sz="1200">
                        <a:solidFill>
                          <a:srgbClr val="CC4125"/>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Users are allowed to upload arbitrary files to the web server.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This vulnerability allows attackers to upload PHP scripts to the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ctr">
                        <a:spcBef>
                          <a:spcPts val="0"/>
                        </a:spcBef>
                        <a:spcAft>
                          <a:spcPts val="0"/>
                        </a:spcAft>
                        <a:buNone/>
                      </a:pPr>
                      <a:r>
                        <a:rPr b="1" lang="en" sz="1200">
                          <a:latin typeface="Roboto"/>
                          <a:ea typeface="Roboto"/>
                          <a:cs typeface="Roboto"/>
                          <a:sym typeface="Roboto"/>
                        </a:rPr>
                        <a:t>Remote Code Execution via Command Injection</a:t>
                      </a:r>
                      <a:endParaRPr b="1"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OWASP Top 10 #1 || </a:t>
                      </a:r>
                      <a:r>
                        <a:rPr b="1" lang="en" sz="1200">
                          <a:solidFill>
                            <a:srgbClr val="CC4125"/>
                          </a:solidFill>
                          <a:latin typeface="Roboto"/>
                          <a:ea typeface="Roboto"/>
                          <a:cs typeface="Roboto"/>
                          <a:sym typeface="Roboto"/>
                        </a:rPr>
                        <a:t>Critical</a:t>
                      </a:r>
                      <a:endParaRPr b="1" sz="1200">
                        <a:solidFill>
                          <a:srgbClr val="CC4125"/>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Attackers can use PHP scripts to execute arbitrary shell commands.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Vulnerability allows attackers to open a reverse shell to the server.s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Exposure of Sensitive Data</a:t>
            </a:r>
            <a:endParaRPr/>
          </a:p>
        </p:txBody>
      </p:sp>
      <p:sp>
        <p:nvSpPr>
          <p:cNvPr id="1091" name="Google Shape;1091;p61"/>
          <p:cNvSpPr txBox="1"/>
          <p:nvPr>
            <p:ph idx="2" type="subTitle"/>
          </p:nvPr>
        </p:nvSpPr>
        <p:spPr>
          <a:xfrm>
            <a:off x="-12300" y="46118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092" name="Google Shape;1092;p61"/>
          <p:cNvGrpSpPr/>
          <p:nvPr/>
        </p:nvGrpSpPr>
        <p:grpSpPr>
          <a:xfrm>
            <a:off x="845756" y="822678"/>
            <a:ext cx="533372" cy="533480"/>
            <a:chOff x="457200" y="1378813"/>
            <a:chExt cx="695400" cy="695450"/>
          </a:xfrm>
        </p:grpSpPr>
        <p:sp>
          <p:nvSpPr>
            <p:cNvPr id="1093" name="Google Shape;109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4" name="Google Shape;109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61"/>
          <p:cNvGrpSpPr/>
          <p:nvPr/>
        </p:nvGrpSpPr>
        <p:grpSpPr>
          <a:xfrm>
            <a:off x="4608931" y="822678"/>
            <a:ext cx="533372" cy="533480"/>
            <a:chOff x="457200" y="1378813"/>
            <a:chExt cx="695400" cy="695450"/>
          </a:xfrm>
        </p:grpSpPr>
        <p:sp>
          <p:nvSpPr>
            <p:cNvPr id="1096" name="Google Shape;1096;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7" name="Google Shape;1097;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61"/>
          <p:cNvSpPr txBox="1"/>
          <p:nvPr/>
        </p:nvSpPr>
        <p:spPr>
          <a:xfrm>
            <a:off x="1120125" y="875450"/>
            <a:ext cx="2371500" cy="2153100"/>
          </a:xfrm>
          <a:prstGeom prst="rect">
            <a:avLst/>
          </a:prstGeom>
          <a:noFill/>
          <a:ln>
            <a:noFill/>
          </a:ln>
        </p:spPr>
        <p:txBody>
          <a:bodyPr anchorCtr="0" anchor="t" bIns="182875" lIns="182875" spcFirstLastPara="1" rIns="182875" wrap="square" tIns="182875">
            <a:noAutofit/>
          </a:bodyPr>
          <a:lstStyle/>
          <a:p>
            <a:pPr indent="0" lvl="0" marL="457200" rtl="0" algn="l">
              <a:lnSpc>
                <a:spcPct val="115000"/>
              </a:lnSpc>
              <a:spcBef>
                <a:spcPts val="0"/>
              </a:spcBef>
              <a:spcAft>
                <a:spcPts val="0"/>
              </a:spcAft>
              <a:buClr>
                <a:srgbClr val="000000"/>
              </a:buClr>
              <a:buSzPts val="1100"/>
              <a:buFont typeface="Arial"/>
              <a:buNone/>
            </a:pPr>
            <a:r>
              <a:rPr b="1" lang="en" sz="1600">
                <a:latin typeface="Roboto"/>
                <a:ea typeface="Roboto"/>
                <a:cs typeface="Roboto"/>
                <a:sym typeface="Roboto"/>
              </a:rPr>
              <a:t>Tools &amp; Processes</a:t>
            </a:r>
            <a:endParaRPr b="1" sz="16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3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a:t>
            </a:r>
            <a:r>
              <a:rPr lang="en">
                <a:latin typeface="Roboto"/>
                <a:ea typeface="Roboto"/>
                <a:cs typeface="Roboto"/>
                <a:sym typeface="Roboto"/>
              </a:rPr>
              <a:t>map tool: used to scan the network</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Browse the web server for any sensitive information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dirb tool: used</a:t>
            </a:r>
            <a:r>
              <a:rPr lang="en">
                <a:latin typeface="Roboto"/>
                <a:ea typeface="Roboto"/>
                <a:cs typeface="Roboto"/>
                <a:sym typeface="Roboto"/>
              </a:rPr>
              <a:t> to map URLs on the server</a:t>
            </a:r>
            <a:endParaRPr>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099" name="Google Shape;1099;p61"/>
          <p:cNvSpPr txBox="1"/>
          <p:nvPr/>
        </p:nvSpPr>
        <p:spPr>
          <a:xfrm>
            <a:off x="4876400" y="875450"/>
            <a:ext cx="2428500" cy="3154200"/>
          </a:xfrm>
          <a:prstGeom prst="rect">
            <a:avLst/>
          </a:prstGeom>
          <a:noFill/>
          <a:ln>
            <a:noFill/>
          </a:ln>
        </p:spPr>
        <p:txBody>
          <a:bodyPr anchorCtr="0" anchor="t" bIns="182875" lIns="182875" spcFirstLastPara="1" rIns="182875" wrap="square" tIns="182875">
            <a:noAutofit/>
          </a:bodyPr>
          <a:lstStyle/>
          <a:p>
            <a:pPr indent="457200" lvl="0" marL="0" rtl="0" algn="l">
              <a:lnSpc>
                <a:spcPct val="115000"/>
              </a:lnSpc>
              <a:spcBef>
                <a:spcPts val="0"/>
              </a:spcBef>
              <a:spcAft>
                <a:spcPts val="0"/>
              </a:spcAft>
              <a:buClr>
                <a:srgbClr val="000000"/>
              </a:buClr>
              <a:buSzPts val="1100"/>
              <a:buFont typeface="Arial"/>
              <a:buNone/>
            </a:pPr>
            <a:r>
              <a:rPr b="1" lang="en" sz="1600">
                <a:latin typeface="Roboto"/>
                <a:ea typeface="Roboto"/>
                <a:cs typeface="Roboto"/>
                <a:sym typeface="Roboto"/>
              </a:rPr>
              <a:t>Achievements</a:t>
            </a:r>
            <a:endParaRPr b="1" sz="16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2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A</a:t>
            </a:r>
            <a:r>
              <a:rPr lang="en" sz="1300">
                <a:latin typeface="Roboto"/>
                <a:ea typeface="Roboto"/>
                <a:cs typeface="Roboto"/>
                <a:sym typeface="Roboto"/>
              </a:rPr>
              <a:t> “/</a:t>
            </a:r>
            <a:r>
              <a:rPr lang="en" sz="1300">
                <a:latin typeface="Roboto"/>
                <a:ea typeface="Roboto"/>
                <a:cs typeface="Roboto"/>
                <a:sym typeface="Roboto"/>
              </a:rPr>
              <a:t>secret_folder/”</a:t>
            </a:r>
            <a:r>
              <a:rPr lang="en" sz="1300">
                <a:latin typeface="Roboto"/>
                <a:ea typeface="Roboto"/>
                <a:cs typeface="Roboto"/>
                <a:sym typeface="Roboto"/>
              </a:rPr>
              <a:t> directory on the web server was revealed.</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The directory is password protected, but vulnerable to a </a:t>
            </a:r>
            <a:r>
              <a:rPr b="1" lang="en" sz="1300">
                <a:latin typeface="Roboto"/>
                <a:ea typeface="Roboto"/>
                <a:cs typeface="Roboto"/>
                <a:sym typeface="Roboto"/>
              </a:rPr>
              <a:t>brute-force-attack</a:t>
            </a:r>
            <a:r>
              <a:rPr lang="en" sz="1300">
                <a:latin typeface="Roboto"/>
                <a:ea typeface="Roboto"/>
                <a:cs typeface="Roboto"/>
                <a:sym typeface="Roboto"/>
              </a:rPr>
              <a:t>.</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The login prompt revealed a username (ashton) that can be used for a </a:t>
            </a:r>
            <a:r>
              <a:rPr b="1" lang="en" sz="1300">
                <a:latin typeface="Roboto"/>
                <a:ea typeface="Roboto"/>
                <a:cs typeface="Roboto"/>
                <a:sym typeface="Roboto"/>
              </a:rPr>
              <a:t>brute-force-attack.</a:t>
            </a:r>
            <a:endParaRPr b="1" sz="13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103" name="Shape 1103"/>
        <p:cNvGrpSpPr/>
        <p:nvPr/>
      </p:nvGrpSpPr>
      <p:grpSpPr>
        <a:xfrm>
          <a:off x="0" y="0"/>
          <a:ext cx="0" cy="0"/>
          <a:chOff x="0" y="0"/>
          <a:chExt cx="0" cy="0"/>
        </a:xfrm>
      </p:grpSpPr>
      <p:sp>
        <p:nvSpPr>
          <p:cNvPr id="1104" name="Google Shape;110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Exposure of Sensitive Data </a:t>
            </a:r>
            <a:endParaRPr sz="1500">
              <a:latin typeface="Courier New"/>
              <a:ea typeface="Courier New"/>
              <a:cs typeface="Courier New"/>
              <a:sym typeface="Courier New"/>
            </a:endParaRPr>
          </a:p>
        </p:txBody>
      </p:sp>
      <p:sp>
        <p:nvSpPr>
          <p:cNvPr id="1105" name="Google Shape;110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grpSp>
        <p:nvGrpSpPr>
          <p:cNvPr id="1106" name="Google Shape;1106;p62"/>
          <p:cNvGrpSpPr/>
          <p:nvPr/>
        </p:nvGrpSpPr>
        <p:grpSpPr>
          <a:xfrm>
            <a:off x="743256" y="805953"/>
            <a:ext cx="533372" cy="533480"/>
            <a:chOff x="457200" y="1378813"/>
            <a:chExt cx="695400" cy="695450"/>
          </a:xfrm>
        </p:grpSpPr>
        <p:sp>
          <p:nvSpPr>
            <p:cNvPr id="1107" name="Google Shape;110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8" name="Google Shape;110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62"/>
          <p:cNvSpPr txBox="1"/>
          <p:nvPr/>
        </p:nvSpPr>
        <p:spPr>
          <a:xfrm>
            <a:off x="448100" y="1328925"/>
            <a:ext cx="3637200" cy="1470900"/>
          </a:xfrm>
          <a:prstGeom prst="rect">
            <a:avLst/>
          </a:prstGeom>
          <a:noFill/>
          <a:ln>
            <a:noFill/>
          </a:ln>
        </p:spPr>
        <p:txBody>
          <a:bodyPr anchorCtr="0" anchor="t" bIns="182875" lIns="182875" spcFirstLastPara="1" rIns="182875" wrap="square" tIns="18287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Running a “Hydra” brute-force-attack against the company_folders/secret_folder revealed the employee’s (ashton) password.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Hydra command used against the hidden directory /company_folders/secret_folder/: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45720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b="1" sz="9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pic>
        <p:nvPicPr>
          <p:cNvPr id="1110" name="Google Shape;1110;p62"/>
          <p:cNvPicPr preferRelativeResize="0"/>
          <p:nvPr/>
        </p:nvPicPr>
        <p:blipFill rotWithShape="1">
          <a:blip r:embed="rId3">
            <a:alphaModFix/>
          </a:blip>
          <a:srcRect b="18962" l="0" r="0" t="3161"/>
          <a:stretch/>
        </p:blipFill>
        <p:spPr>
          <a:xfrm>
            <a:off x="4340175" y="1015075"/>
            <a:ext cx="4333375" cy="1389250"/>
          </a:xfrm>
          <a:prstGeom prst="rect">
            <a:avLst/>
          </a:prstGeom>
          <a:noFill/>
          <a:ln cap="flat" cmpd="sng" w="19050">
            <a:solidFill>
              <a:schemeClr val="dk1"/>
            </a:solidFill>
            <a:prstDash val="solid"/>
            <a:round/>
            <a:headEnd len="sm" w="sm" type="none"/>
            <a:tailEnd len="sm" w="sm" type="none"/>
          </a:ln>
        </p:spPr>
      </p:pic>
      <p:pic>
        <p:nvPicPr>
          <p:cNvPr id="1111" name="Google Shape;1111;p62"/>
          <p:cNvPicPr preferRelativeResize="0"/>
          <p:nvPr/>
        </p:nvPicPr>
        <p:blipFill rotWithShape="1">
          <a:blip r:embed="rId4">
            <a:alphaModFix/>
          </a:blip>
          <a:srcRect b="0" l="0" r="29363" t="0"/>
          <a:stretch/>
        </p:blipFill>
        <p:spPr>
          <a:xfrm>
            <a:off x="4184049" y="2695650"/>
            <a:ext cx="4645625" cy="1533925"/>
          </a:xfrm>
          <a:prstGeom prst="rect">
            <a:avLst/>
          </a:prstGeom>
          <a:noFill/>
          <a:ln cap="flat" cmpd="sng" w="19050">
            <a:solidFill>
              <a:schemeClr val="dk1"/>
            </a:solidFill>
            <a:prstDash val="solid"/>
            <a:round/>
            <a:headEnd len="sm" w="sm" type="none"/>
            <a:tailEnd len="sm" w="sm" type="none"/>
          </a:ln>
        </p:spPr>
      </p:pic>
      <p:sp>
        <p:nvSpPr>
          <p:cNvPr id="1112" name="Google Shape;1112;p62"/>
          <p:cNvSpPr txBox="1"/>
          <p:nvPr/>
        </p:nvSpPr>
        <p:spPr>
          <a:xfrm>
            <a:off x="5693113" y="2344700"/>
            <a:ext cx="162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Discovery of the hidden directory [above].</a:t>
            </a:r>
            <a:endParaRPr b="1" sz="600"/>
          </a:p>
        </p:txBody>
      </p:sp>
      <p:sp>
        <p:nvSpPr>
          <p:cNvPr id="1113" name="Google Shape;1113;p62"/>
          <p:cNvSpPr txBox="1"/>
          <p:nvPr/>
        </p:nvSpPr>
        <p:spPr>
          <a:xfrm>
            <a:off x="5693113" y="4171400"/>
            <a:ext cx="162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A successful brute-force-attack using the hydra command revealed the user’s password [above].</a:t>
            </a:r>
            <a:endParaRPr b="1" sz="600"/>
          </a:p>
        </p:txBody>
      </p:sp>
      <p:sp>
        <p:nvSpPr>
          <p:cNvPr id="1114" name="Google Shape;1114;p62"/>
          <p:cNvSpPr txBox="1"/>
          <p:nvPr/>
        </p:nvSpPr>
        <p:spPr>
          <a:xfrm>
            <a:off x="351650" y="3322725"/>
            <a:ext cx="38301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hydra  -l  ashton  -P  rockyou.txt  -s  80  -f  -vV  192.168.1.105  http-get  http://192.168.1.105/company_folders/secret_folder/</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